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68" r:id="rId4"/>
    <p:sldId id="257" r:id="rId5"/>
    <p:sldId id="312" r:id="rId6"/>
    <p:sldId id="258" r:id="rId7"/>
    <p:sldId id="269" r:id="rId8"/>
    <p:sldId id="271" r:id="rId9"/>
    <p:sldId id="259" r:id="rId10"/>
    <p:sldId id="264" r:id="rId11"/>
    <p:sldId id="311" r:id="rId12"/>
    <p:sldId id="260" r:id="rId13"/>
    <p:sldId id="306" r:id="rId14"/>
    <p:sldId id="313" r:id="rId15"/>
    <p:sldId id="270" r:id="rId16"/>
    <p:sldId id="297" r:id="rId17"/>
    <p:sldId id="301" r:id="rId18"/>
    <p:sldId id="307" r:id="rId19"/>
    <p:sldId id="310" r:id="rId20"/>
    <p:sldId id="302" r:id="rId21"/>
    <p:sldId id="309" r:id="rId22"/>
    <p:sldId id="263" r:id="rId23"/>
    <p:sldId id="262" r:id="rId24"/>
    <p:sldId id="305" r:id="rId25"/>
    <p:sldId id="265" r:id="rId26"/>
    <p:sldId id="266" r:id="rId27"/>
  </p:sldIdLst>
  <p:sldSz cx="18288000" cy="10287000"/>
  <p:notesSz cx="6858000" cy="9144000"/>
  <p:embeddedFontLs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Extra Condensed" panose="020F0502020204030204" pitchFamily="34" charset="0"/>
      <p:regular r:id="rId33"/>
      <p:bold r:id="rId34"/>
    </p:embeddedFont>
    <p:embeddedFont>
      <p:font typeface="Futura" panose="020B0602020204020303" pitchFamily="34" charset="-79"/>
      <p:regular r:id="rId35"/>
    </p:embeddedFont>
    <p:embeddedFont>
      <p:font typeface="Futura Ultra-Bold" panose="020B0602020204020303" pitchFamily="34" charset="-79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43C"/>
    <a:srgbClr val="FFEAE0"/>
    <a:srgbClr val="67000D"/>
    <a:srgbClr val="FF2A48"/>
    <a:srgbClr val="FF2600"/>
    <a:srgbClr val="EF233C"/>
    <a:srgbClr val="A31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8" autoAdjust="0"/>
    <p:restoredTop sz="94643" autoAdjust="0"/>
  </p:normalViewPr>
  <p:slideViewPr>
    <p:cSldViewPr>
      <p:cViewPr>
        <p:scale>
          <a:sx n="61" d="100"/>
          <a:sy n="61" d="100"/>
        </p:scale>
        <p:origin x="208" y="496"/>
      </p:cViewPr>
      <p:guideLst>
        <p:guide orient="horz" pos="648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3839D-BD10-6C43-99D3-789DC3851B66}" type="doc">
      <dgm:prSet loTypeId="urn:microsoft.com/office/officeart/2005/8/layout/vList5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8322942-0677-294E-B9A3-83E739E4A342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b="0" i="0" dirty="0">
              <a:latin typeface="Fira Sans" panose="020B0503050000020004" pitchFamily="34" charset="0"/>
            </a:rPr>
            <a:t>AGE</a:t>
          </a:r>
          <a:endParaRPr lang="en-VN" sz="1800" dirty="0">
            <a:latin typeface="Fira Sans" panose="020B0503050000020004" pitchFamily="34" charset="0"/>
          </a:endParaRPr>
        </a:p>
      </dgm:t>
    </dgm:pt>
    <dgm:pt modelId="{591EF8C7-8228-754D-A4AA-3EDCD2E097EC}" type="parTrans" cxnId="{218EDED5-FE7A-4544-BEE5-D5B6CEC34B3B}">
      <dgm:prSet/>
      <dgm:spPr/>
      <dgm:t>
        <a:bodyPr/>
        <a:lstStyle/>
        <a:p>
          <a:endParaRPr lang="en-US"/>
        </a:p>
      </dgm:t>
    </dgm:pt>
    <dgm:pt modelId="{1861EEEB-A4D6-194F-83FF-6A6BA0B83012}" type="sibTrans" cxnId="{218EDED5-FE7A-4544-BEE5-D5B6CEC34B3B}">
      <dgm:prSet/>
      <dgm:spPr/>
      <dgm:t>
        <a:bodyPr/>
        <a:lstStyle/>
        <a:p>
          <a:endParaRPr lang="en-US"/>
        </a:p>
      </dgm:t>
    </dgm:pt>
    <dgm:pt modelId="{209F3896-A813-D441-AC92-6810C3ED58F3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b="0" i="0" dirty="0">
              <a:latin typeface="Fira Sans" panose="020B0503050000020004" pitchFamily="34" charset="0"/>
            </a:rPr>
            <a:t>PREV_STATUS_</a:t>
          </a:r>
        </a:p>
        <a:p>
          <a:pPr algn="ctr"/>
          <a:r>
            <a:rPr lang="en-US" sz="1800" b="0" i="0" dirty="0">
              <a:latin typeface="Fira Sans" panose="020B0503050000020004" pitchFamily="34" charset="0"/>
            </a:rPr>
            <a:t>REFUSED</a:t>
          </a:r>
          <a:endParaRPr lang="en-VN" sz="1800" dirty="0">
            <a:latin typeface="Fira Sans" panose="020B0503050000020004" pitchFamily="34" charset="0"/>
          </a:endParaRPr>
        </a:p>
      </dgm:t>
    </dgm:pt>
    <dgm:pt modelId="{8D3B367E-0FB2-6D4B-BB4D-7D742888EAFA}" type="parTrans" cxnId="{C10C7D42-0F0F-C84A-A95A-E5DA4A4FCAE2}">
      <dgm:prSet/>
      <dgm:spPr/>
      <dgm:t>
        <a:bodyPr/>
        <a:lstStyle/>
        <a:p>
          <a:endParaRPr lang="en-US"/>
        </a:p>
      </dgm:t>
    </dgm:pt>
    <dgm:pt modelId="{6BB1EDC2-DE0C-734E-8D98-6A8624260540}" type="sibTrans" cxnId="{C10C7D42-0F0F-C84A-A95A-E5DA4A4FCAE2}">
      <dgm:prSet/>
      <dgm:spPr/>
      <dgm:t>
        <a:bodyPr/>
        <a:lstStyle/>
        <a:p>
          <a:endParaRPr lang="en-US"/>
        </a:p>
      </dgm:t>
    </dgm:pt>
    <dgm:pt modelId="{0690B387-B468-9944-8D0B-CEA622C8F690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CODE_GENDER_VEC</a:t>
          </a:r>
          <a:endParaRPr lang="en-VN" sz="1800" dirty="0">
            <a:latin typeface="Fira Sans" panose="020B0503050000020004" pitchFamily="34" charset="0"/>
          </a:endParaRPr>
        </a:p>
      </dgm:t>
    </dgm:pt>
    <dgm:pt modelId="{C353CA44-0988-6C42-A028-47E48A63AF1E}" type="parTrans" cxnId="{5F0C21AC-697A-BF49-959A-FAB310B624E9}">
      <dgm:prSet/>
      <dgm:spPr/>
      <dgm:t>
        <a:bodyPr/>
        <a:lstStyle/>
        <a:p>
          <a:endParaRPr lang="en-US"/>
        </a:p>
      </dgm:t>
    </dgm:pt>
    <dgm:pt modelId="{51798323-A8DE-C645-8FD7-7065F1CE800C}" type="sibTrans" cxnId="{5F0C21AC-697A-BF49-959A-FAB310B624E9}">
      <dgm:prSet/>
      <dgm:spPr/>
      <dgm:t>
        <a:bodyPr/>
        <a:lstStyle/>
        <a:p>
          <a:endParaRPr lang="en-US"/>
        </a:p>
      </dgm:t>
    </dgm:pt>
    <dgm:pt modelId="{1C86E7BE-A61C-874C-BC6B-00149D3F844E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REGION_RATING_</a:t>
          </a:r>
        </a:p>
        <a:p>
          <a:pPr algn="ctr"/>
          <a:r>
            <a:rPr lang="en-US" sz="1800" dirty="0"/>
            <a:t>CLIENT</a:t>
          </a:r>
          <a:endParaRPr lang="en-VN" sz="1800" dirty="0">
            <a:latin typeface="Fira Sans" panose="020B0503050000020004" pitchFamily="34" charset="0"/>
          </a:endParaRPr>
        </a:p>
      </dgm:t>
    </dgm:pt>
    <dgm:pt modelId="{0F7647E5-A12D-B049-BBF7-E653CA92EED9}" type="parTrans" cxnId="{89E34F01-4A59-3744-B947-5BE5FEF704FB}">
      <dgm:prSet/>
      <dgm:spPr/>
      <dgm:t>
        <a:bodyPr/>
        <a:lstStyle/>
        <a:p>
          <a:endParaRPr lang="en-US"/>
        </a:p>
      </dgm:t>
    </dgm:pt>
    <dgm:pt modelId="{DAE44122-3260-1649-90AB-B480AE586B5B}" type="sibTrans" cxnId="{89E34F01-4A59-3744-B947-5BE5FEF704FB}">
      <dgm:prSet/>
      <dgm:spPr/>
      <dgm:t>
        <a:bodyPr/>
        <a:lstStyle/>
        <a:p>
          <a:endParaRPr lang="en-US"/>
        </a:p>
      </dgm:t>
    </dgm:pt>
    <dgm:pt modelId="{EDBE6A0B-749E-7F4A-BF1D-C3873DCDFADE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PREV_TYPE_</a:t>
          </a:r>
        </a:p>
        <a:p>
          <a:pPr algn="ctr"/>
          <a:r>
            <a:rPr lang="en-US" sz="1800" dirty="0"/>
            <a:t>REVOLVING</a:t>
          </a:r>
          <a:endParaRPr lang="en-VN" sz="1800" dirty="0">
            <a:latin typeface="Fira Sans" panose="020B0503050000020004" pitchFamily="34" charset="0"/>
          </a:endParaRPr>
        </a:p>
      </dgm:t>
    </dgm:pt>
    <dgm:pt modelId="{82907ED5-993F-8C41-A52A-E1366876DEA6}" type="parTrans" cxnId="{BD724B7A-4182-B74A-9EE8-57B59416F694}">
      <dgm:prSet/>
      <dgm:spPr/>
      <dgm:t>
        <a:bodyPr/>
        <a:lstStyle/>
        <a:p>
          <a:endParaRPr lang="en-US"/>
        </a:p>
      </dgm:t>
    </dgm:pt>
    <dgm:pt modelId="{C35BDCFE-00D0-614C-8BEF-96B50F188609}" type="sibTrans" cxnId="{BD724B7A-4182-B74A-9EE8-57B59416F694}">
      <dgm:prSet/>
      <dgm:spPr/>
      <dgm:t>
        <a:bodyPr/>
        <a:lstStyle/>
        <a:p>
          <a:endParaRPr lang="en-US"/>
        </a:p>
      </dgm:t>
    </dgm:pt>
    <dgm:pt modelId="{A2D41F15-0E79-F84F-98F5-1E39163A60F2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PREV_CLIENT_TYPE_NEW</a:t>
          </a:r>
          <a:endParaRPr lang="en-VN" sz="1800" dirty="0">
            <a:latin typeface="Fira Sans" panose="020B0503050000020004" pitchFamily="34" charset="0"/>
          </a:endParaRPr>
        </a:p>
      </dgm:t>
    </dgm:pt>
    <dgm:pt modelId="{27422CC3-8A91-674A-BDCD-BC7BF370A6C8}" type="parTrans" cxnId="{4A1E3C48-32CD-5D48-82D9-FEF3AE74589C}">
      <dgm:prSet/>
      <dgm:spPr/>
      <dgm:t>
        <a:bodyPr/>
        <a:lstStyle/>
        <a:p>
          <a:endParaRPr lang="en-US"/>
        </a:p>
      </dgm:t>
    </dgm:pt>
    <dgm:pt modelId="{AC7D2819-46F2-3F44-B400-E12723613932}" type="sibTrans" cxnId="{4A1E3C48-32CD-5D48-82D9-FEF3AE74589C}">
      <dgm:prSet/>
      <dgm:spPr/>
      <dgm:t>
        <a:bodyPr/>
        <a:lstStyle/>
        <a:p>
          <a:endParaRPr lang="en-US"/>
        </a:p>
      </dgm:t>
    </dgm:pt>
    <dgm:pt modelId="{C8C6B137-076B-7E4D-B126-8521297B652F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AMT_GOODS_PRICE</a:t>
          </a:r>
          <a:endParaRPr lang="en-VN" sz="1800" dirty="0">
            <a:latin typeface="Fira Sans" panose="020B0503050000020004" pitchFamily="34" charset="0"/>
          </a:endParaRPr>
        </a:p>
      </dgm:t>
    </dgm:pt>
    <dgm:pt modelId="{E759654F-1F95-0345-8DA8-13657E138D8B}" type="parTrans" cxnId="{6C3C771D-82AC-A54A-A69B-2CB0454AA3F8}">
      <dgm:prSet/>
      <dgm:spPr/>
      <dgm:t>
        <a:bodyPr/>
        <a:lstStyle/>
        <a:p>
          <a:endParaRPr lang="en-US"/>
        </a:p>
      </dgm:t>
    </dgm:pt>
    <dgm:pt modelId="{50996146-98C7-3D48-BBB3-F950E6AFD24E}" type="sibTrans" cxnId="{6C3C771D-82AC-A54A-A69B-2CB0454AA3F8}">
      <dgm:prSet/>
      <dgm:spPr/>
      <dgm:t>
        <a:bodyPr/>
        <a:lstStyle/>
        <a:p>
          <a:endParaRPr lang="en-US"/>
        </a:p>
      </dgm:t>
    </dgm:pt>
    <dgm:pt modelId="{39E7FA8A-8CE0-D743-8FE4-C0502FF9FE8C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DAYS_EMPLOYED</a:t>
          </a:r>
          <a:endParaRPr lang="en-VN" sz="1800" dirty="0">
            <a:latin typeface="Fira Sans" panose="020B0503050000020004" pitchFamily="34" charset="0"/>
          </a:endParaRPr>
        </a:p>
      </dgm:t>
    </dgm:pt>
    <dgm:pt modelId="{674B5122-4C41-6845-ADEE-7306A31B7FD0}" type="parTrans" cxnId="{1E801DB4-2B31-E944-9782-BA342A81BE02}">
      <dgm:prSet/>
      <dgm:spPr/>
      <dgm:t>
        <a:bodyPr/>
        <a:lstStyle/>
        <a:p>
          <a:endParaRPr lang="en-US"/>
        </a:p>
      </dgm:t>
    </dgm:pt>
    <dgm:pt modelId="{AA7BF875-7ADE-A54B-A346-72A9332E60ED}" type="sibTrans" cxnId="{1E801DB4-2B31-E944-9782-BA342A81BE02}">
      <dgm:prSet/>
      <dgm:spPr/>
      <dgm:t>
        <a:bodyPr/>
        <a:lstStyle/>
        <a:p>
          <a:endParaRPr lang="en-US"/>
        </a:p>
      </dgm:t>
    </dgm:pt>
    <dgm:pt modelId="{B48C23F1-1C39-E849-B072-7E2E83C1F71D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PREV_RATE_DOWN_</a:t>
          </a:r>
        </a:p>
        <a:p>
          <a:pPr algn="ctr"/>
          <a:r>
            <a:rPr lang="en-US" sz="1800" dirty="0"/>
            <a:t>PAYMENT_SUM</a:t>
          </a:r>
          <a:endParaRPr lang="en-VN" sz="1800" dirty="0">
            <a:latin typeface="Fira Sans" panose="020B0503050000020004" pitchFamily="34" charset="0"/>
          </a:endParaRPr>
        </a:p>
      </dgm:t>
    </dgm:pt>
    <dgm:pt modelId="{50482AE2-22D0-1E4F-96A9-F8345CD3803E}" type="parTrans" cxnId="{C5DCA93C-4664-0746-BEFB-BB4D8649987E}">
      <dgm:prSet/>
      <dgm:spPr/>
      <dgm:t>
        <a:bodyPr/>
        <a:lstStyle/>
        <a:p>
          <a:endParaRPr lang="en-US"/>
        </a:p>
      </dgm:t>
    </dgm:pt>
    <dgm:pt modelId="{F2E88BE0-E3A4-3A42-B1B3-477F52FDDBB5}" type="sibTrans" cxnId="{C5DCA93C-4664-0746-BEFB-BB4D8649987E}">
      <dgm:prSet/>
      <dgm:spPr/>
      <dgm:t>
        <a:bodyPr/>
        <a:lstStyle/>
        <a:p>
          <a:endParaRPr lang="en-US"/>
        </a:p>
      </dgm:t>
    </dgm:pt>
    <dgm:pt modelId="{C7856633-9E29-4F42-BF3D-A23F41C5C916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PREV_RATE_DOWN_</a:t>
          </a:r>
        </a:p>
        <a:p>
          <a:pPr algn="ctr"/>
          <a:r>
            <a:rPr lang="en-US" sz="1800" dirty="0"/>
            <a:t>PAYMENT_MEAN</a:t>
          </a:r>
          <a:endParaRPr lang="en-VN" sz="1800" dirty="0">
            <a:latin typeface="Fira Sans" panose="020B0503050000020004" pitchFamily="34" charset="0"/>
          </a:endParaRPr>
        </a:p>
      </dgm:t>
    </dgm:pt>
    <dgm:pt modelId="{BCA8B8FC-F7BA-DD48-8F8E-AF05C4118517}" type="parTrans" cxnId="{C1BE8CDA-2F92-8642-878B-09EA1C5509F3}">
      <dgm:prSet/>
      <dgm:spPr/>
      <dgm:t>
        <a:bodyPr/>
        <a:lstStyle/>
        <a:p>
          <a:endParaRPr lang="en-US"/>
        </a:p>
      </dgm:t>
    </dgm:pt>
    <dgm:pt modelId="{766CD819-A0A6-DE45-8C75-CD243BD805F8}" type="sibTrans" cxnId="{C1BE8CDA-2F92-8642-878B-09EA1C5509F3}">
      <dgm:prSet/>
      <dgm:spPr/>
      <dgm:t>
        <a:bodyPr/>
        <a:lstStyle/>
        <a:p>
          <a:endParaRPr lang="en-US"/>
        </a:p>
      </dgm:t>
    </dgm:pt>
    <dgm:pt modelId="{4E28B144-11DF-C949-B274-43E1F5422B93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1800" dirty="0">
              <a:latin typeface="Fira Sans" panose="020B0503050000020004" pitchFamily="34" charset="0"/>
            </a:rPr>
            <a:t>	Age of the customers</a:t>
          </a:r>
          <a:endParaRPr lang="en-VN" sz="1800" dirty="0">
            <a:latin typeface="Fira Sans" panose="020B0503050000020004" pitchFamily="34" charset="0"/>
          </a:endParaRPr>
        </a:p>
      </dgm:t>
    </dgm:pt>
    <dgm:pt modelId="{C154B463-D7F1-C74D-82E3-F2EF8E39293E}" type="parTrans" cxnId="{2B9F7C8F-F052-6F49-9203-D5198E5C690D}">
      <dgm:prSet/>
      <dgm:spPr/>
      <dgm:t>
        <a:bodyPr/>
        <a:lstStyle/>
        <a:p>
          <a:endParaRPr lang="en-US"/>
        </a:p>
      </dgm:t>
    </dgm:pt>
    <dgm:pt modelId="{F5F499DB-6737-CB47-A0A2-D80CFF2C5A8B}" type="sibTrans" cxnId="{2B9F7C8F-F052-6F49-9203-D5198E5C690D}">
      <dgm:prSet/>
      <dgm:spPr/>
      <dgm:t>
        <a:bodyPr/>
        <a:lstStyle/>
        <a:p>
          <a:endParaRPr lang="en-US"/>
        </a:p>
      </dgm:t>
    </dgm:pt>
    <dgm:pt modelId="{2459FBCD-C1BC-5E49-8AD3-D73262F7CDA4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Customer gender as a vector</a:t>
          </a:r>
          <a:endParaRPr lang="en-VN" dirty="0">
            <a:latin typeface="Fira Sans" panose="020B0503050000020004" pitchFamily="34" charset="0"/>
          </a:endParaRPr>
        </a:p>
      </dgm:t>
    </dgm:pt>
    <dgm:pt modelId="{13CCE018-7CB1-6C4F-B3BC-752C20E3A20D}" type="parTrans" cxnId="{AF591316-E000-DD4F-A539-2104051466DB}">
      <dgm:prSet/>
      <dgm:spPr/>
      <dgm:t>
        <a:bodyPr/>
        <a:lstStyle/>
        <a:p>
          <a:endParaRPr lang="en-US"/>
        </a:p>
      </dgm:t>
    </dgm:pt>
    <dgm:pt modelId="{A2218BEB-93DE-974F-8AC2-4E933926727E}" type="sibTrans" cxnId="{AF591316-E000-DD4F-A539-2104051466DB}">
      <dgm:prSet/>
      <dgm:spPr/>
      <dgm:t>
        <a:bodyPr/>
        <a:lstStyle/>
        <a:p>
          <a:endParaRPr lang="en-US"/>
        </a:p>
      </dgm:t>
    </dgm:pt>
    <dgm:pt modelId="{73E216B7-7CB6-9A45-9E8D-B5A30313C7E3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Evaluate the area where customers live</a:t>
          </a:r>
          <a:endParaRPr lang="en-VN" dirty="0">
            <a:latin typeface="Fira Sans" panose="020B0503050000020004" pitchFamily="34" charset="0"/>
          </a:endParaRPr>
        </a:p>
      </dgm:t>
    </dgm:pt>
    <dgm:pt modelId="{8017AAEC-199A-6A4C-8439-11D3534F546B}" type="parTrans" cxnId="{FE4E70E1-D0B9-1844-9227-31C3E37B502B}">
      <dgm:prSet/>
      <dgm:spPr/>
      <dgm:t>
        <a:bodyPr/>
        <a:lstStyle/>
        <a:p>
          <a:endParaRPr lang="en-US"/>
        </a:p>
      </dgm:t>
    </dgm:pt>
    <dgm:pt modelId="{3209A326-2DCC-4B46-BB7A-AC10CC6E2BE3}" type="sibTrans" cxnId="{FE4E70E1-D0B9-1844-9227-31C3E37B502B}">
      <dgm:prSet/>
      <dgm:spPr/>
      <dgm:t>
        <a:bodyPr/>
        <a:lstStyle/>
        <a:p>
          <a:endParaRPr lang="en-US"/>
        </a:p>
      </dgm:t>
    </dgm:pt>
    <dgm:pt modelId="{0D261FD9-86E4-E040-B831-3ED5D39A8220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Previous loans had revolving contracts</a:t>
          </a:r>
          <a:endParaRPr lang="en-VN" dirty="0">
            <a:latin typeface="Fira Sans" panose="020B0503050000020004" pitchFamily="34" charset="0"/>
          </a:endParaRPr>
        </a:p>
      </dgm:t>
    </dgm:pt>
    <dgm:pt modelId="{3189CF99-74DB-5241-B5A0-21EDCC01A79A}" type="parTrans" cxnId="{3616D871-5156-F84D-B036-5C155FB0CC3F}">
      <dgm:prSet/>
      <dgm:spPr/>
      <dgm:t>
        <a:bodyPr/>
        <a:lstStyle/>
        <a:p>
          <a:endParaRPr lang="en-US"/>
        </a:p>
      </dgm:t>
    </dgm:pt>
    <dgm:pt modelId="{F65FD2D6-AD17-554F-8EA8-D65D57B1CDD1}" type="sibTrans" cxnId="{3616D871-5156-F84D-B036-5C155FB0CC3F}">
      <dgm:prSet/>
      <dgm:spPr/>
      <dgm:t>
        <a:bodyPr/>
        <a:lstStyle/>
        <a:p>
          <a:endParaRPr lang="en-US"/>
        </a:p>
      </dgm:t>
    </dgm:pt>
    <dgm:pt modelId="{69245DB3-E570-F044-9CCD-349FA5348AC8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VN" dirty="0">
              <a:latin typeface="Fira Sans" panose="020B0503050000020004" pitchFamily="34" charset="0"/>
            </a:rPr>
            <a:t>	   Price of product customer want to buy</a:t>
          </a:r>
        </a:p>
      </dgm:t>
    </dgm:pt>
    <dgm:pt modelId="{263C0760-FF2B-F445-9DE8-9478BB8C1B03}" type="parTrans" cxnId="{B1C76EC0-54C2-E642-8589-D231515C09B7}">
      <dgm:prSet/>
      <dgm:spPr/>
      <dgm:t>
        <a:bodyPr/>
        <a:lstStyle/>
        <a:p>
          <a:endParaRPr lang="en-US"/>
        </a:p>
      </dgm:t>
    </dgm:pt>
    <dgm:pt modelId="{9205BF9F-AA2C-9646-A252-9B7EE69D8A9D}" type="sibTrans" cxnId="{B1C76EC0-54C2-E642-8589-D231515C09B7}">
      <dgm:prSet/>
      <dgm:spPr/>
      <dgm:t>
        <a:bodyPr/>
        <a:lstStyle/>
        <a:p>
          <a:endParaRPr lang="en-US"/>
        </a:p>
      </dgm:t>
    </dgm:pt>
    <dgm:pt modelId="{02D1A1F3-D8F7-FC4C-8AB9-2E9905FF28AE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New customer in previous loan application</a:t>
          </a:r>
          <a:endParaRPr lang="en-VN" dirty="0">
            <a:latin typeface="Fira Sans" panose="020B0503050000020004" pitchFamily="34" charset="0"/>
          </a:endParaRPr>
        </a:p>
      </dgm:t>
    </dgm:pt>
    <dgm:pt modelId="{1E3243E3-51FE-D445-9E5C-1D5ACC68E156}" type="parTrans" cxnId="{75529A47-D200-0F41-B0A5-369DF6253DF8}">
      <dgm:prSet/>
      <dgm:spPr/>
      <dgm:t>
        <a:bodyPr/>
        <a:lstStyle/>
        <a:p>
          <a:endParaRPr lang="en-US"/>
        </a:p>
      </dgm:t>
    </dgm:pt>
    <dgm:pt modelId="{A1417847-FA88-4148-B84A-0673A958258A}" type="sibTrans" cxnId="{75529A47-D200-0F41-B0A5-369DF6253DF8}">
      <dgm:prSet/>
      <dgm:spPr/>
      <dgm:t>
        <a:bodyPr/>
        <a:lstStyle/>
        <a:p>
          <a:endParaRPr lang="en-US"/>
        </a:p>
      </dgm:t>
    </dgm:pt>
    <dgm:pt modelId="{6937EA13-7929-F441-851A-3FA9E35B7549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Total days of customer experience</a:t>
          </a:r>
          <a:endParaRPr lang="en-VN" dirty="0">
            <a:latin typeface="Fira Sans" panose="020B0503050000020004" pitchFamily="34" charset="0"/>
          </a:endParaRPr>
        </a:p>
      </dgm:t>
    </dgm:pt>
    <dgm:pt modelId="{55E979E8-8894-9B4E-AF03-7C3B7A4950DE}" type="parTrans" cxnId="{BA6D3C30-4EFF-A14A-AF12-9A3C05D440A2}">
      <dgm:prSet/>
      <dgm:spPr/>
      <dgm:t>
        <a:bodyPr/>
        <a:lstStyle/>
        <a:p>
          <a:endParaRPr lang="en-US"/>
        </a:p>
      </dgm:t>
    </dgm:pt>
    <dgm:pt modelId="{B3F508F5-FF13-4E47-AF38-EE14C945AA82}" type="sibTrans" cxnId="{BA6D3C30-4EFF-A14A-AF12-9A3C05D440A2}">
      <dgm:prSet/>
      <dgm:spPr/>
      <dgm:t>
        <a:bodyPr/>
        <a:lstStyle/>
        <a:p>
          <a:endParaRPr lang="en-US"/>
        </a:p>
      </dgm:t>
    </dgm:pt>
    <dgm:pt modelId="{911E44E7-CEF1-F44C-8AEB-E2359589BC66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Total customer prepayment ratio on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59C6C274-7905-DA48-BB90-20E8D4CD68F5}" type="parTrans" cxnId="{112EE6BE-9480-E64F-AF19-5551F498E5D0}">
      <dgm:prSet/>
      <dgm:spPr/>
      <dgm:t>
        <a:bodyPr/>
        <a:lstStyle/>
        <a:p>
          <a:endParaRPr lang="en-US"/>
        </a:p>
      </dgm:t>
    </dgm:pt>
    <dgm:pt modelId="{5AF64142-AD33-7745-9816-E6AA51E53ECB}" type="sibTrans" cxnId="{112EE6BE-9480-E64F-AF19-5551F498E5D0}">
      <dgm:prSet/>
      <dgm:spPr/>
      <dgm:t>
        <a:bodyPr/>
        <a:lstStyle/>
        <a:p>
          <a:endParaRPr lang="en-US"/>
        </a:p>
      </dgm:t>
    </dgm:pt>
    <dgm:pt modelId="{2187D562-A920-CB41-A05B-0991170F547E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      Average customer prepayment ratio on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31DB02A0-639C-EE49-BC2F-B716FF1719CF}" type="parTrans" cxnId="{87324771-EEE2-C44A-B979-6B11C0130270}">
      <dgm:prSet/>
      <dgm:spPr/>
      <dgm:t>
        <a:bodyPr/>
        <a:lstStyle/>
        <a:p>
          <a:endParaRPr lang="en-US"/>
        </a:p>
      </dgm:t>
    </dgm:pt>
    <dgm:pt modelId="{D10E6F01-1124-C748-9827-DAFFD4F135F9}" type="sibTrans" cxnId="{87324771-EEE2-C44A-B979-6B11C0130270}">
      <dgm:prSet/>
      <dgm:spPr/>
      <dgm:t>
        <a:bodyPr/>
        <a:lstStyle/>
        <a:p>
          <a:endParaRPr lang="en-US"/>
        </a:p>
      </dgm:t>
    </dgm:pt>
    <dgm:pt modelId="{18648C2F-9291-AF46-90FE-AF2018B83834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Customer's previous loan applications were rejected</a:t>
          </a:r>
          <a:endParaRPr lang="en-VN" dirty="0">
            <a:latin typeface="Fira Sans" panose="020B0503050000020004" pitchFamily="34" charset="0"/>
          </a:endParaRPr>
        </a:p>
      </dgm:t>
    </dgm:pt>
    <dgm:pt modelId="{688158A5-B5E7-B042-BC3D-F21B06C8C87A}" type="sibTrans" cxnId="{8AFB50E2-5472-3448-8435-42F3306A7E44}">
      <dgm:prSet/>
      <dgm:spPr/>
      <dgm:t>
        <a:bodyPr/>
        <a:lstStyle/>
        <a:p>
          <a:endParaRPr lang="en-US"/>
        </a:p>
      </dgm:t>
    </dgm:pt>
    <dgm:pt modelId="{87F02DFF-275E-414F-9449-9A90438A0AA3}" type="parTrans" cxnId="{8AFB50E2-5472-3448-8435-42F3306A7E44}">
      <dgm:prSet/>
      <dgm:spPr/>
      <dgm:t>
        <a:bodyPr/>
        <a:lstStyle/>
        <a:p>
          <a:endParaRPr lang="en-US"/>
        </a:p>
      </dgm:t>
    </dgm:pt>
    <dgm:pt modelId="{F10F42D4-3FA2-2E49-9ED8-D197BAE00FB6}" type="pres">
      <dgm:prSet presAssocID="{5543839D-BD10-6C43-99D3-789DC3851B66}" presName="Name0" presStyleCnt="0">
        <dgm:presLayoutVars>
          <dgm:dir/>
          <dgm:animLvl val="lvl"/>
          <dgm:resizeHandles val="exact"/>
        </dgm:presLayoutVars>
      </dgm:prSet>
      <dgm:spPr/>
    </dgm:pt>
    <dgm:pt modelId="{465E9DF2-1BF7-764D-A621-7D7566F008EA}" type="pres">
      <dgm:prSet presAssocID="{58322942-0677-294E-B9A3-83E739E4A342}" presName="linNode" presStyleCnt="0"/>
      <dgm:spPr/>
    </dgm:pt>
    <dgm:pt modelId="{A6BBBD80-32C5-6F42-97A3-8E9EE8F25909}" type="pres">
      <dgm:prSet presAssocID="{58322942-0677-294E-B9A3-83E739E4A342}" presName="parentText" presStyleLbl="node1" presStyleIdx="0" presStyleCnt="10" custScaleX="71702" custLinFactNeighborY="-11482">
        <dgm:presLayoutVars>
          <dgm:chMax val="1"/>
          <dgm:bulletEnabled val="1"/>
        </dgm:presLayoutVars>
      </dgm:prSet>
      <dgm:spPr/>
    </dgm:pt>
    <dgm:pt modelId="{4B22E607-4743-B74E-A3A7-41D9B6E178AB}" type="pres">
      <dgm:prSet presAssocID="{58322942-0677-294E-B9A3-83E739E4A342}" presName="descendantText" presStyleLbl="alignAccFollowNode1" presStyleIdx="0" presStyleCnt="10">
        <dgm:presLayoutVars>
          <dgm:bulletEnabled val="1"/>
        </dgm:presLayoutVars>
      </dgm:prSet>
      <dgm:spPr/>
    </dgm:pt>
    <dgm:pt modelId="{4B840DDA-AE5C-D54F-BF4A-0302824C97D2}" type="pres">
      <dgm:prSet presAssocID="{1861EEEB-A4D6-194F-83FF-6A6BA0B83012}" presName="sp" presStyleCnt="0"/>
      <dgm:spPr/>
    </dgm:pt>
    <dgm:pt modelId="{0EBD7259-BEBC-BC49-9B52-01AB5DB0DCD0}" type="pres">
      <dgm:prSet presAssocID="{209F3896-A813-D441-AC92-6810C3ED58F3}" presName="linNode" presStyleCnt="0"/>
      <dgm:spPr/>
    </dgm:pt>
    <dgm:pt modelId="{9D325DF8-8E4E-EE41-A6B8-6BDCD6312805}" type="pres">
      <dgm:prSet presAssocID="{209F3896-A813-D441-AC92-6810C3ED58F3}" presName="parentText" presStyleLbl="node1" presStyleIdx="1" presStyleCnt="10" custScaleX="71702">
        <dgm:presLayoutVars>
          <dgm:chMax val="1"/>
          <dgm:bulletEnabled val="1"/>
        </dgm:presLayoutVars>
      </dgm:prSet>
      <dgm:spPr/>
    </dgm:pt>
    <dgm:pt modelId="{3A433D23-9160-0545-B103-B582B8A6EBA6}" type="pres">
      <dgm:prSet presAssocID="{209F3896-A813-D441-AC92-6810C3ED58F3}" presName="descendantText" presStyleLbl="alignAccFollowNode1" presStyleIdx="1" presStyleCnt="10">
        <dgm:presLayoutVars>
          <dgm:bulletEnabled val="1"/>
        </dgm:presLayoutVars>
      </dgm:prSet>
      <dgm:spPr/>
    </dgm:pt>
    <dgm:pt modelId="{4EE99AA0-DF20-9548-A739-2B5031DE10CF}" type="pres">
      <dgm:prSet presAssocID="{6BB1EDC2-DE0C-734E-8D98-6A8624260540}" presName="sp" presStyleCnt="0"/>
      <dgm:spPr/>
    </dgm:pt>
    <dgm:pt modelId="{1C713C83-936A-8A46-B4B4-7A3F40981707}" type="pres">
      <dgm:prSet presAssocID="{0690B387-B468-9944-8D0B-CEA622C8F690}" presName="linNode" presStyleCnt="0"/>
      <dgm:spPr/>
    </dgm:pt>
    <dgm:pt modelId="{3009A57F-4823-D941-B571-F1239FADA315}" type="pres">
      <dgm:prSet presAssocID="{0690B387-B468-9944-8D0B-CEA622C8F690}" presName="parentText" presStyleLbl="node1" presStyleIdx="2" presStyleCnt="10" custScaleX="71702">
        <dgm:presLayoutVars>
          <dgm:chMax val="1"/>
          <dgm:bulletEnabled val="1"/>
        </dgm:presLayoutVars>
      </dgm:prSet>
      <dgm:spPr/>
    </dgm:pt>
    <dgm:pt modelId="{58F790FB-2513-C248-8BB6-E55E8C69AE9E}" type="pres">
      <dgm:prSet presAssocID="{0690B387-B468-9944-8D0B-CEA622C8F690}" presName="descendantText" presStyleLbl="alignAccFollowNode1" presStyleIdx="2" presStyleCnt="10">
        <dgm:presLayoutVars>
          <dgm:bulletEnabled val="1"/>
        </dgm:presLayoutVars>
      </dgm:prSet>
      <dgm:spPr/>
    </dgm:pt>
    <dgm:pt modelId="{FEF273FF-7E22-824B-B0EB-19F94F466333}" type="pres">
      <dgm:prSet presAssocID="{51798323-A8DE-C645-8FD7-7065F1CE800C}" presName="sp" presStyleCnt="0"/>
      <dgm:spPr/>
    </dgm:pt>
    <dgm:pt modelId="{3670AF70-EE69-1C44-89F8-8A9792F444A9}" type="pres">
      <dgm:prSet presAssocID="{1C86E7BE-A61C-874C-BC6B-00149D3F844E}" presName="linNode" presStyleCnt="0"/>
      <dgm:spPr/>
    </dgm:pt>
    <dgm:pt modelId="{6C3F4D2D-6567-1E4C-8423-130D96D91A1F}" type="pres">
      <dgm:prSet presAssocID="{1C86E7BE-A61C-874C-BC6B-00149D3F844E}" presName="parentText" presStyleLbl="node1" presStyleIdx="3" presStyleCnt="10" custScaleX="71702">
        <dgm:presLayoutVars>
          <dgm:chMax val="1"/>
          <dgm:bulletEnabled val="1"/>
        </dgm:presLayoutVars>
      </dgm:prSet>
      <dgm:spPr/>
    </dgm:pt>
    <dgm:pt modelId="{97175251-DADF-2B47-A025-09638558649C}" type="pres">
      <dgm:prSet presAssocID="{1C86E7BE-A61C-874C-BC6B-00149D3F844E}" presName="descendantText" presStyleLbl="alignAccFollowNode1" presStyleIdx="3" presStyleCnt="10">
        <dgm:presLayoutVars>
          <dgm:bulletEnabled val="1"/>
        </dgm:presLayoutVars>
      </dgm:prSet>
      <dgm:spPr/>
    </dgm:pt>
    <dgm:pt modelId="{37D47843-2955-754A-B699-EFC710CB96EE}" type="pres">
      <dgm:prSet presAssocID="{DAE44122-3260-1649-90AB-B480AE586B5B}" presName="sp" presStyleCnt="0"/>
      <dgm:spPr/>
    </dgm:pt>
    <dgm:pt modelId="{69EC40ED-86FC-DD4F-A628-D23C50843801}" type="pres">
      <dgm:prSet presAssocID="{EDBE6A0B-749E-7F4A-BF1D-C3873DCDFADE}" presName="linNode" presStyleCnt="0"/>
      <dgm:spPr/>
    </dgm:pt>
    <dgm:pt modelId="{F257C1B7-C579-D547-A85A-02278CFEF0D9}" type="pres">
      <dgm:prSet presAssocID="{EDBE6A0B-749E-7F4A-BF1D-C3873DCDFADE}" presName="parentText" presStyleLbl="node1" presStyleIdx="4" presStyleCnt="10" custScaleX="71702">
        <dgm:presLayoutVars>
          <dgm:chMax val="1"/>
          <dgm:bulletEnabled val="1"/>
        </dgm:presLayoutVars>
      </dgm:prSet>
      <dgm:spPr/>
    </dgm:pt>
    <dgm:pt modelId="{F3AF41E8-0CBA-5F45-BA50-1D56A5BB521E}" type="pres">
      <dgm:prSet presAssocID="{EDBE6A0B-749E-7F4A-BF1D-C3873DCDFADE}" presName="descendantText" presStyleLbl="alignAccFollowNode1" presStyleIdx="4" presStyleCnt="10">
        <dgm:presLayoutVars>
          <dgm:bulletEnabled val="1"/>
        </dgm:presLayoutVars>
      </dgm:prSet>
      <dgm:spPr/>
    </dgm:pt>
    <dgm:pt modelId="{FF81BE24-DF74-7E43-BFCB-98F9BC8C6A69}" type="pres">
      <dgm:prSet presAssocID="{C35BDCFE-00D0-614C-8BEF-96B50F188609}" presName="sp" presStyleCnt="0"/>
      <dgm:spPr/>
    </dgm:pt>
    <dgm:pt modelId="{E1C9C20D-E2B7-D843-9EBF-24C018598736}" type="pres">
      <dgm:prSet presAssocID="{A2D41F15-0E79-F84F-98F5-1E39163A60F2}" presName="linNode" presStyleCnt="0"/>
      <dgm:spPr/>
    </dgm:pt>
    <dgm:pt modelId="{53344E45-C0F7-7547-BFB4-BB9217C9E92A}" type="pres">
      <dgm:prSet presAssocID="{A2D41F15-0E79-F84F-98F5-1E39163A60F2}" presName="parentText" presStyleLbl="node1" presStyleIdx="5" presStyleCnt="10" custScaleX="71702">
        <dgm:presLayoutVars>
          <dgm:chMax val="1"/>
          <dgm:bulletEnabled val="1"/>
        </dgm:presLayoutVars>
      </dgm:prSet>
      <dgm:spPr/>
    </dgm:pt>
    <dgm:pt modelId="{90218169-E665-5846-B79F-31985138B8B5}" type="pres">
      <dgm:prSet presAssocID="{A2D41F15-0E79-F84F-98F5-1E39163A60F2}" presName="descendantText" presStyleLbl="alignAccFollowNode1" presStyleIdx="5" presStyleCnt="10">
        <dgm:presLayoutVars>
          <dgm:bulletEnabled val="1"/>
        </dgm:presLayoutVars>
      </dgm:prSet>
      <dgm:spPr/>
    </dgm:pt>
    <dgm:pt modelId="{9D9515D0-7BCB-1B47-9333-9AE2023015C0}" type="pres">
      <dgm:prSet presAssocID="{AC7D2819-46F2-3F44-B400-E12723613932}" presName="sp" presStyleCnt="0"/>
      <dgm:spPr/>
    </dgm:pt>
    <dgm:pt modelId="{146946A2-3467-9C47-B41C-748438077DB4}" type="pres">
      <dgm:prSet presAssocID="{C8C6B137-076B-7E4D-B126-8521297B652F}" presName="linNode" presStyleCnt="0"/>
      <dgm:spPr/>
    </dgm:pt>
    <dgm:pt modelId="{3D8E6BDF-9023-1E4E-97A8-7E6E029D10AA}" type="pres">
      <dgm:prSet presAssocID="{C8C6B137-076B-7E4D-B126-8521297B652F}" presName="parentText" presStyleLbl="node1" presStyleIdx="6" presStyleCnt="10" custScaleX="71702">
        <dgm:presLayoutVars>
          <dgm:chMax val="1"/>
          <dgm:bulletEnabled val="1"/>
        </dgm:presLayoutVars>
      </dgm:prSet>
      <dgm:spPr/>
    </dgm:pt>
    <dgm:pt modelId="{A76B087F-7E92-0442-9C57-5D4647A5E14D}" type="pres">
      <dgm:prSet presAssocID="{C8C6B137-076B-7E4D-B126-8521297B652F}" presName="descendantText" presStyleLbl="alignAccFollowNode1" presStyleIdx="6" presStyleCnt="10">
        <dgm:presLayoutVars>
          <dgm:bulletEnabled val="1"/>
        </dgm:presLayoutVars>
      </dgm:prSet>
      <dgm:spPr/>
    </dgm:pt>
    <dgm:pt modelId="{755211FB-F1A8-1045-984C-CBF447422493}" type="pres">
      <dgm:prSet presAssocID="{50996146-98C7-3D48-BBB3-F950E6AFD24E}" presName="sp" presStyleCnt="0"/>
      <dgm:spPr/>
    </dgm:pt>
    <dgm:pt modelId="{C18D5B04-5A77-3740-BE20-BDB0A2698B6A}" type="pres">
      <dgm:prSet presAssocID="{39E7FA8A-8CE0-D743-8FE4-C0502FF9FE8C}" presName="linNode" presStyleCnt="0"/>
      <dgm:spPr/>
    </dgm:pt>
    <dgm:pt modelId="{889FBD83-2D7F-0F42-85EA-67DEE0AC0875}" type="pres">
      <dgm:prSet presAssocID="{39E7FA8A-8CE0-D743-8FE4-C0502FF9FE8C}" presName="parentText" presStyleLbl="node1" presStyleIdx="7" presStyleCnt="10" custScaleX="71702">
        <dgm:presLayoutVars>
          <dgm:chMax val="1"/>
          <dgm:bulletEnabled val="1"/>
        </dgm:presLayoutVars>
      </dgm:prSet>
      <dgm:spPr/>
    </dgm:pt>
    <dgm:pt modelId="{0501D91F-7312-ED4E-A3BD-99A7B40E11D1}" type="pres">
      <dgm:prSet presAssocID="{39E7FA8A-8CE0-D743-8FE4-C0502FF9FE8C}" presName="descendantText" presStyleLbl="alignAccFollowNode1" presStyleIdx="7" presStyleCnt="10">
        <dgm:presLayoutVars>
          <dgm:bulletEnabled val="1"/>
        </dgm:presLayoutVars>
      </dgm:prSet>
      <dgm:spPr/>
    </dgm:pt>
    <dgm:pt modelId="{D3936134-78FF-E847-8E5A-AA2E097D6DE7}" type="pres">
      <dgm:prSet presAssocID="{AA7BF875-7ADE-A54B-A346-72A9332E60ED}" presName="sp" presStyleCnt="0"/>
      <dgm:spPr/>
    </dgm:pt>
    <dgm:pt modelId="{AD5E1883-A3A3-7A40-AD30-54975B351C1C}" type="pres">
      <dgm:prSet presAssocID="{B48C23F1-1C39-E849-B072-7E2E83C1F71D}" presName="linNode" presStyleCnt="0"/>
      <dgm:spPr/>
    </dgm:pt>
    <dgm:pt modelId="{89E63B26-2D5C-034E-B867-B527674F8BB2}" type="pres">
      <dgm:prSet presAssocID="{B48C23F1-1C39-E849-B072-7E2E83C1F71D}" presName="parentText" presStyleLbl="node1" presStyleIdx="8" presStyleCnt="10" custScaleX="71702">
        <dgm:presLayoutVars>
          <dgm:chMax val="1"/>
          <dgm:bulletEnabled val="1"/>
        </dgm:presLayoutVars>
      </dgm:prSet>
      <dgm:spPr/>
    </dgm:pt>
    <dgm:pt modelId="{12D5D6C0-84B3-8245-A5B7-AD9934792907}" type="pres">
      <dgm:prSet presAssocID="{B48C23F1-1C39-E849-B072-7E2E83C1F71D}" presName="descendantText" presStyleLbl="alignAccFollowNode1" presStyleIdx="8" presStyleCnt="10">
        <dgm:presLayoutVars>
          <dgm:bulletEnabled val="1"/>
        </dgm:presLayoutVars>
      </dgm:prSet>
      <dgm:spPr/>
    </dgm:pt>
    <dgm:pt modelId="{9A49E2B2-D36F-3F46-A99F-D2AB73936E7A}" type="pres">
      <dgm:prSet presAssocID="{F2E88BE0-E3A4-3A42-B1B3-477F52FDDBB5}" presName="sp" presStyleCnt="0"/>
      <dgm:spPr/>
    </dgm:pt>
    <dgm:pt modelId="{1F33FF69-9AF1-C74C-B95A-FF114D10010D}" type="pres">
      <dgm:prSet presAssocID="{C7856633-9E29-4F42-BF3D-A23F41C5C916}" presName="linNode" presStyleCnt="0"/>
      <dgm:spPr/>
    </dgm:pt>
    <dgm:pt modelId="{1BBE4369-0FAF-1E4F-BBAB-60946B5F171A}" type="pres">
      <dgm:prSet presAssocID="{C7856633-9E29-4F42-BF3D-A23F41C5C916}" presName="parentText" presStyleLbl="node1" presStyleIdx="9" presStyleCnt="10" custScaleX="71702">
        <dgm:presLayoutVars>
          <dgm:chMax val="1"/>
          <dgm:bulletEnabled val="1"/>
        </dgm:presLayoutVars>
      </dgm:prSet>
      <dgm:spPr/>
    </dgm:pt>
    <dgm:pt modelId="{F833E38E-42A6-144B-B52D-B9CAFDC3E703}" type="pres">
      <dgm:prSet presAssocID="{C7856633-9E29-4F42-BF3D-A23F41C5C916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89E34F01-4A59-3744-B947-5BE5FEF704FB}" srcId="{5543839D-BD10-6C43-99D3-789DC3851B66}" destId="{1C86E7BE-A61C-874C-BC6B-00149D3F844E}" srcOrd="3" destOrd="0" parTransId="{0F7647E5-A12D-B049-BBF7-E653CA92EED9}" sibTransId="{DAE44122-3260-1649-90AB-B480AE586B5B}"/>
    <dgm:cxn modelId="{FE5FEF0B-FCDE-6448-9FFE-4D7BA02FA193}" type="presOf" srcId="{6937EA13-7929-F441-851A-3FA9E35B7549}" destId="{0501D91F-7312-ED4E-A3BD-99A7B40E11D1}" srcOrd="0" destOrd="0" presId="urn:microsoft.com/office/officeart/2005/8/layout/vList5"/>
    <dgm:cxn modelId="{55D52F13-A1A8-8F45-A90B-C0A10E8F2476}" type="presOf" srcId="{1C86E7BE-A61C-874C-BC6B-00149D3F844E}" destId="{6C3F4D2D-6567-1E4C-8423-130D96D91A1F}" srcOrd="0" destOrd="0" presId="urn:microsoft.com/office/officeart/2005/8/layout/vList5"/>
    <dgm:cxn modelId="{AF591316-E000-DD4F-A539-2104051466DB}" srcId="{0690B387-B468-9944-8D0B-CEA622C8F690}" destId="{2459FBCD-C1BC-5E49-8AD3-D73262F7CDA4}" srcOrd="0" destOrd="0" parTransId="{13CCE018-7CB1-6C4F-B3BC-752C20E3A20D}" sibTransId="{A2218BEB-93DE-974F-8AC2-4E933926727E}"/>
    <dgm:cxn modelId="{8F1FD01C-7493-1A44-9CAC-EECCF268061C}" type="presOf" srcId="{911E44E7-CEF1-F44C-8AEB-E2359589BC66}" destId="{12D5D6C0-84B3-8245-A5B7-AD9934792907}" srcOrd="0" destOrd="0" presId="urn:microsoft.com/office/officeart/2005/8/layout/vList5"/>
    <dgm:cxn modelId="{6C3C771D-82AC-A54A-A69B-2CB0454AA3F8}" srcId="{5543839D-BD10-6C43-99D3-789DC3851B66}" destId="{C8C6B137-076B-7E4D-B126-8521297B652F}" srcOrd="6" destOrd="0" parTransId="{E759654F-1F95-0345-8DA8-13657E138D8B}" sibTransId="{50996146-98C7-3D48-BBB3-F950E6AFD24E}"/>
    <dgm:cxn modelId="{B97BD91E-FB6D-A84C-B3A2-C1E7E1D0891A}" type="presOf" srcId="{39E7FA8A-8CE0-D743-8FE4-C0502FF9FE8C}" destId="{889FBD83-2D7F-0F42-85EA-67DEE0AC0875}" srcOrd="0" destOrd="0" presId="urn:microsoft.com/office/officeart/2005/8/layout/vList5"/>
    <dgm:cxn modelId="{B52C1626-32FB-EB41-B42F-96FAFDE210F0}" type="presOf" srcId="{58322942-0677-294E-B9A3-83E739E4A342}" destId="{A6BBBD80-32C5-6F42-97A3-8E9EE8F25909}" srcOrd="0" destOrd="0" presId="urn:microsoft.com/office/officeart/2005/8/layout/vList5"/>
    <dgm:cxn modelId="{BA6D3C30-4EFF-A14A-AF12-9A3C05D440A2}" srcId="{39E7FA8A-8CE0-D743-8FE4-C0502FF9FE8C}" destId="{6937EA13-7929-F441-851A-3FA9E35B7549}" srcOrd="0" destOrd="0" parTransId="{55E979E8-8894-9B4E-AF03-7C3B7A4950DE}" sibTransId="{B3F508F5-FF13-4E47-AF38-EE14C945AA82}"/>
    <dgm:cxn modelId="{C5DCA93C-4664-0746-BEFB-BB4D8649987E}" srcId="{5543839D-BD10-6C43-99D3-789DC3851B66}" destId="{B48C23F1-1C39-E849-B072-7E2E83C1F71D}" srcOrd="8" destOrd="0" parTransId="{50482AE2-22D0-1E4F-96A9-F8345CD3803E}" sibTransId="{F2E88BE0-E3A4-3A42-B1B3-477F52FDDBB5}"/>
    <dgm:cxn modelId="{5929643F-ECF2-464B-AEE0-1B5E5327026A}" type="presOf" srcId="{0690B387-B468-9944-8D0B-CEA622C8F690}" destId="{3009A57F-4823-D941-B571-F1239FADA315}" srcOrd="0" destOrd="0" presId="urn:microsoft.com/office/officeart/2005/8/layout/vList5"/>
    <dgm:cxn modelId="{C10C7D42-0F0F-C84A-A95A-E5DA4A4FCAE2}" srcId="{5543839D-BD10-6C43-99D3-789DC3851B66}" destId="{209F3896-A813-D441-AC92-6810C3ED58F3}" srcOrd="1" destOrd="0" parTransId="{8D3B367E-0FB2-6D4B-BB4D-7D742888EAFA}" sibTransId="{6BB1EDC2-DE0C-734E-8D98-6A8624260540}"/>
    <dgm:cxn modelId="{75529A47-D200-0F41-B0A5-369DF6253DF8}" srcId="{A2D41F15-0E79-F84F-98F5-1E39163A60F2}" destId="{02D1A1F3-D8F7-FC4C-8AB9-2E9905FF28AE}" srcOrd="0" destOrd="0" parTransId="{1E3243E3-51FE-D445-9E5C-1D5ACC68E156}" sibTransId="{A1417847-FA88-4148-B84A-0673A958258A}"/>
    <dgm:cxn modelId="{4A1E3C48-32CD-5D48-82D9-FEF3AE74589C}" srcId="{5543839D-BD10-6C43-99D3-789DC3851B66}" destId="{A2D41F15-0E79-F84F-98F5-1E39163A60F2}" srcOrd="5" destOrd="0" parTransId="{27422CC3-8A91-674A-BDCD-BC7BF370A6C8}" sibTransId="{AC7D2819-46F2-3F44-B400-E12723613932}"/>
    <dgm:cxn modelId="{CB9B7454-D8B4-944C-83AD-B5BE311A2813}" type="presOf" srcId="{EDBE6A0B-749E-7F4A-BF1D-C3873DCDFADE}" destId="{F257C1B7-C579-D547-A85A-02278CFEF0D9}" srcOrd="0" destOrd="0" presId="urn:microsoft.com/office/officeart/2005/8/layout/vList5"/>
    <dgm:cxn modelId="{332B135E-9445-C547-AF33-E91DD020DEBF}" type="presOf" srcId="{0D261FD9-86E4-E040-B831-3ED5D39A8220}" destId="{F3AF41E8-0CBA-5F45-BA50-1D56A5BB521E}" srcOrd="0" destOrd="0" presId="urn:microsoft.com/office/officeart/2005/8/layout/vList5"/>
    <dgm:cxn modelId="{E8D2CA6B-FB40-B546-BE32-95D8E12D826C}" type="presOf" srcId="{69245DB3-E570-F044-9CCD-349FA5348AC8}" destId="{A76B087F-7E92-0442-9C57-5D4647A5E14D}" srcOrd="0" destOrd="0" presId="urn:microsoft.com/office/officeart/2005/8/layout/vList5"/>
    <dgm:cxn modelId="{87324771-EEE2-C44A-B979-6B11C0130270}" srcId="{C7856633-9E29-4F42-BF3D-A23F41C5C916}" destId="{2187D562-A920-CB41-A05B-0991170F547E}" srcOrd="0" destOrd="0" parTransId="{31DB02A0-639C-EE49-BC2F-B716FF1719CF}" sibTransId="{D10E6F01-1124-C748-9827-DAFFD4F135F9}"/>
    <dgm:cxn modelId="{3616D871-5156-F84D-B036-5C155FB0CC3F}" srcId="{EDBE6A0B-749E-7F4A-BF1D-C3873DCDFADE}" destId="{0D261FD9-86E4-E040-B831-3ED5D39A8220}" srcOrd="0" destOrd="0" parTransId="{3189CF99-74DB-5241-B5A0-21EDCC01A79A}" sibTransId="{F65FD2D6-AD17-554F-8EA8-D65D57B1CDD1}"/>
    <dgm:cxn modelId="{C7200C75-4549-2845-9F11-2638CBE45AC0}" type="presOf" srcId="{B48C23F1-1C39-E849-B072-7E2E83C1F71D}" destId="{89E63B26-2D5C-034E-B867-B527674F8BB2}" srcOrd="0" destOrd="0" presId="urn:microsoft.com/office/officeart/2005/8/layout/vList5"/>
    <dgm:cxn modelId="{BD724B7A-4182-B74A-9EE8-57B59416F694}" srcId="{5543839D-BD10-6C43-99D3-789DC3851B66}" destId="{EDBE6A0B-749E-7F4A-BF1D-C3873DCDFADE}" srcOrd="4" destOrd="0" parTransId="{82907ED5-993F-8C41-A52A-E1366876DEA6}" sibTransId="{C35BDCFE-00D0-614C-8BEF-96B50F188609}"/>
    <dgm:cxn modelId="{2B9F7C8F-F052-6F49-9203-D5198E5C690D}" srcId="{58322942-0677-294E-B9A3-83E739E4A342}" destId="{4E28B144-11DF-C949-B274-43E1F5422B93}" srcOrd="0" destOrd="0" parTransId="{C154B463-D7F1-C74D-82E3-F2EF8E39293E}" sibTransId="{F5F499DB-6737-CB47-A0A2-D80CFF2C5A8B}"/>
    <dgm:cxn modelId="{BB5BC398-8D90-C543-A668-FDDFBC748694}" type="presOf" srcId="{4E28B144-11DF-C949-B274-43E1F5422B93}" destId="{4B22E607-4743-B74E-A3A7-41D9B6E178AB}" srcOrd="0" destOrd="0" presId="urn:microsoft.com/office/officeart/2005/8/layout/vList5"/>
    <dgm:cxn modelId="{47DD79A0-B2E4-E24C-A8E9-06A1A1A6B551}" type="presOf" srcId="{2187D562-A920-CB41-A05B-0991170F547E}" destId="{F833E38E-42A6-144B-B52D-B9CAFDC3E703}" srcOrd="0" destOrd="0" presId="urn:microsoft.com/office/officeart/2005/8/layout/vList5"/>
    <dgm:cxn modelId="{5F0C21AC-697A-BF49-959A-FAB310B624E9}" srcId="{5543839D-BD10-6C43-99D3-789DC3851B66}" destId="{0690B387-B468-9944-8D0B-CEA622C8F690}" srcOrd="2" destOrd="0" parTransId="{C353CA44-0988-6C42-A028-47E48A63AF1E}" sibTransId="{51798323-A8DE-C645-8FD7-7065F1CE800C}"/>
    <dgm:cxn modelId="{1E801DB4-2B31-E944-9782-BA342A81BE02}" srcId="{5543839D-BD10-6C43-99D3-789DC3851B66}" destId="{39E7FA8A-8CE0-D743-8FE4-C0502FF9FE8C}" srcOrd="7" destOrd="0" parTransId="{674B5122-4C41-6845-ADEE-7306A31B7FD0}" sibTransId="{AA7BF875-7ADE-A54B-A346-72A9332E60ED}"/>
    <dgm:cxn modelId="{112EE6BE-9480-E64F-AF19-5551F498E5D0}" srcId="{B48C23F1-1C39-E849-B072-7E2E83C1F71D}" destId="{911E44E7-CEF1-F44C-8AEB-E2359589BC66}" srcOrd="0" destOrd="0" parTransId="{59C6C274-7905-DA48-BB90-20E8D4CD68F5}" sibTransId="{5AF64142-AD33-7745-9816-E6AA51E53ECB}"/>
    <dgm:cxn modelId="{B1C76EC0-54C2-E642-8589-D231515C09B7}" srcId="{C8C6B137-076B-7E4D-B126-8521297B652F}" destId="{69245DB3-E570-F044-9CCD-349FA5348AC8}" srcOrd="0" destOrd="0" parTransId="{263C0760-FF2B-F445-9DE8-9478BB8C1B03}" sibTransId="{9205BF9F-AA2C-9646-A252-9B7EE69D8A9D}"/>
    <dgm:cxn modelId="{F922AACE-B784-414A-B429-8D095000C4F7}" type="presOf" srcId="{73E216B7-7CB6-9A45-9E8D-B5A30313C7E3}" destId="{97175251-DADF-2B47-A025-09638558649C}" srcOrd="0" destOrd="0" presId="urn:microsoft.com/office/officeart/2005/8/layout/vList5"/>
    <dgm:cxn modelId="{EB7BA0D5-B784-D149-A4F2-CFAFBB1C9B10}" type="presOf" srcId="{209F3896-A813-D441-AC92-6810C3ED58F3}" destId="{9D325DF8-8E4E-EE41-A6B8-6BDCD6312805}" srcOrd="0" destOrd="0" presId="urn:microsoft.com/office/officeart/2005/8/layout/vList5"/>
    <dgm:cxn modelId="{218EDED5-FE7A-4544-BEE5-D5B6CEC34B3B}" srcId="{5543839D-BD10-6C43-99D3-789DC3851B66}" destId="{58322942-0677-294E-B9A3-83E739E4A342}" srcOrd="0" destOrd="0" parTransId="{591EF8C7-8228-754D-A4AA-3EDCD2E097EC}" sibTransId="{1861EEEB-A4D6-194F-83FF-6A6BA0B83012}"/>
    <dgm:cxn modelId="{C1BE8CDA-2F92-8642-878B-09EA1C5509F3}" srcId="{5543839D-BD10-6C43-99D3-789DC3851B66}" destId="{C7856633-9E29-4F42-BF3D-A23F41C5C916}" srcOrd="9" destOrd="0" parTransId="{BCA8B8FC-F7BA-DD48-8F8E-AF05C4118517}" sibTransId="{766CD819-A0A6-DE45-8C75-CD243BD805F8}"/>
    <dgm:cxn modelId="{FE4E70E1-D0B9-1844-9227-31C3E37B502B}" srcId="{1C86E7BE-A61C-874C-BC6B-00149D3F844E}" destId="{73E216B7-7CB6-9A45-9E8D-B5A30313C7E3}" srcOrd="0" destOrd="0" parTransId="{8017AAEC-199A-6A4C-8439-11D3534F546B}" sibTransId="{3209A326-2DCC-4B46-BB7A-AC10CC6E2BE3}"/>
    <dgm:cxn modelId="{11CE4DE2-33F8-B847-B163-4C0246330137}" type="presOf" srcId="{A2D41F15-0E79-F84F-98F5-1E39163A60F2}" destId="{53344E45-C0F7-7547-BFB4-BB9217C9E92A}" srcOrd="0" destOrd="0" presId="urn:microsoft.com/office/officeart/2005/8/layout/vList5"/>
    <dgm:cxn modelId="{8AFB50E2-5472-3448-8435-42F3306A7E44}" srcId="{209F3896-A813-D441-AC92-6810C3ED58F3}" destId="{18648C2F-9291-AF46-90FE-AF2018B83834}" srcOrd="0" destOrd="0" parTransId="{87F02DFF-275E-414F-9449-9A90438A0AA3}" sibTransId="{688158A5-B5E7-B042-BC3D-F21B06C8C87A}"/>
    <dgm:cxn modelId="{3C9D55E4-DD97-F547-A7B9-61C714FED4C7}" type="presOf" srcId="{C8C6B137-076B-7E4D-B126-8521297B652F}" destId="{3D8E6BDF-9023-1E4E-97A8-7E6E029D10AA}" srcOrd="0" destOrd="0" presId="urn:microsoft.com/office/officeart/2005/8/layout/vList5"/>
    <dgm:cxn modelId="{54963FE6-4749-D142-829F-0471F440D9F2}" type="presOf" srcId="{C7856633-9E29-4F42-BF3D-A23F41C5C916}" destId="{1BBE4369-0FAF-1E4F-BBAB-60946B5F171A}" srcOrd="0" destOrd="0" presId="urn:microsoft.com/office/officeart/2005/8/layout/vList5"/>
    <dgm:cxn modelId="{C4FB4EE6-87EB-4545-8072-02F97E58C21B}" type="presOf" srcId="{18648C2F-9291-AF46-90FE-AF2018B83834}" destId="{3A433D23-9160-0545-B103-B582B8A6EBA6}" srcOrd="0" destOrd="0" presId="urn:microsoft.com/office/officeart/2005/8/layout/vList5"/>
    <dgm:cxn modelId="{BEDDD6F0-C834-6240-A3C0-000B76B862EA}" type="presOf" srcId="{2459FBCD-C1BC-5E49-8AD3-D73262F7CDA4}" destId="{58F790FB-2513-C248-8BB6-E55E8C69AE9E}" srcOrd="0" destOrd="0" presId="urn:microsoft.com/office/officeart/2005/8/layout/vList5"/>
    <dgm:cxn modelId="{57BBFCF8-2266-B94F-940E-E872AA570CE7}" type="presOf" srcId="{5543839D-BD10-6C43-99D3-789DC3851B66}" destId="{F10F42D4-3FA2-2E49-9ED8-D197BAE00FB6}" srcOrd="0" destOrd="0" presId="urn:microsoft.com/office/officeart/2005/8/layout/vList5"/>
    <dgm:cxn modelId="{991A85FB-A384-4247-9CD2-C0952FFE9FC2}" type="presOf" srcId="{02D1A1F3-D8F7-FC4C-8AB9-2E9905FF28AE}" destId="{90218169-E665-5846-B79F-31985138B8B5}" srcOrd="0" destOrd="0" presId="urn:microsoft.com/office/officeart/2005/8/layout/vList5"/>
    <dgm:cxn modelId="{5DE081F0-43E6-B24A-A4BB-FF64A8B251FA}" type="presParOf" srcId="{F10F42D4-3FA2-2E49-9ED8-D197BAE00FB6}" destId="{465E9DF2-1BF7-764D-A621-7D7566F008EA}" srcOrd="0" destOrd="0" presId="urn:microsoft.com/office/officeart/2005/8/layout/vList5"/>
    <dgm:cxn modelId="{B01B5A06-11A4-914D-A666-93927325A71B}" type="presParOf" srcId="{465E9DF2-1BF7-764D-A621-7D7566F008EA}" destId="{A6BBBD80-32C5-6F42-97A3-8E9EE8F25909}" srcOrd="0" destOrd="0" presId="urn:microsoft.com/office/officeart/2005/8/layout/vList5"/>
    <dgm:cxn modelId="{819BD512-8E4C-454E-BCE9-7B5B602E4074}" type="presParOf" srcId="{465E9DF2-1BF7-764D-A621-7D7566F008EA}" destId="{4B22E607-4743-B74E-A3A7-41D9B6E178AB}" srcOrd="1" destOrd="0" presId="urn:microsoft.com/office/officeart/2005/8/layout/vList5"/>
    <dgm:cxn modelId="{B80EBBBE-CBFF-9745-85DD-F18290F34255}" type="presParOf" srcId="{F10F42D4-3FA2-2E49-9ED8-D197BAE00FB6}" destId="{4B840DDA-AE5C-D54F-BF4A-0302824C97D2}" srcOrd="1" destOrd="0" presId="urn:microsoft.com/office/officeart/2005/8/layout/vList5"/>
    <dgm:cxn modelId="{3AA1D3F9-2814-4144-A708-5AE3856DAB8A}" type="presParOf" srcId="{F10F42D4-3FA2-2E49-9ED8-D197BAE00FB6}" destId="{0EBD7259-BEBC-BC49-9B52-01AB5DB0DCD0}" srcOrd="2" destOrd="0" presId="urn:microsoft.com/office/officeart/2005/8/layout/vList5"/>
    <dgm:cxn modelId="{1488FD8A-918F-6F4F-A1A4-714C7B47E025}" type="presParOf" srcId="{0EBD7259-BEBC-BC49-9B52-01AB5DB0DCD0}" destId="{9D325DF8-8E4E-EE41-A6B8-6BDCD6312805}" srcOrd="0" destOrd="0" presId="urn:microsoft.com/office/officeart/2005/8/layout/vList5"/>
    <dgm:cxn modelId="{0590A74D-666B-0441-A218-B122585C25D4}" type="presParOf" srcId="{0EBD7259-BEBC-BC49-9B52-01AB5DB0DCD0}" destId="{3A433D23-9160-0545-B103-B582B8A6EBA6}" srcOrd="1" destOrd="0" presId="urn:microsoft.com/office/officeart/2005/8/layout/vList5"/>
    <dgm:cxn modelId="{44C95959-52FC-2A4A-B04E-A2CBDE776A96}" type="presParOf" srcId="{F10F42D4-3FA2-2E49-9ED8-D197BAE00FB6}" destId="{4EE99AA0-DF20-9548-A739-2B5031DE10CF}" srcOrd="3" destOrd="0" presId="urn:microsoft.com/office/officeart/2005/8/layout/vList5"/>
    <dgm:cxn modelId="{8FA95920-9D9D-A049-AEF7-F899CC623854}" type="presParOf" srcId="{F10F42D4-3FA2-2E49-9ED8-D197BAE00FB6}" destId="{1C713C83-936A-8A46-B4B4-7A3F40981707}" srcOrd="4" destOrd="0" presId="urn:microsoft.com/office/officeart/2005/8/layout/vList5"/>
    <dgm:cxn modelId="{FE752DBD-0E9A-AA4B-B024-2C111C6A297B}" type="presParOf" srcId="{1C713C83-936A-8A46-B4B4-7A3F40981707}" destId="{3009A57F-4823-D941-B571-F1239FADA315}" srcOrd="0" destOrd="0" presId="urn:microsoft.com/office/officeart/2005/8/layout/vList5"/>
    <dgm:cxn modelId="{0530ED85-AE0B-D342-B5F8-5EF9D67C902D}" type="presParOf" srcId="{1C713C83-936A-8A46-B4B4-7A3F40981707}" destId="{58F790FB-2513-C248-8BB6-E55E8C69AE9E}" srcOrd="1" destOrd="0" presId="urn:microsoft.com/office/officeart/2005/8/layout/vList5"/>
    <dgm:cxn modelId="{0998C3E0-2C9D-1749-BDB0-49E68375C176}" type="presParOf" srcId="{F10F42D4-3FA2-2E49-9ED8-D197BAE00FB6}" destId="{FEF273FF-7E22-824B-B0EB-19F94F466333}" srcOrd="5" destOrd="0" presId="urn:microsoft.com/office/officeart/2005/8/layout/vList5"/>
    <dgm:cxn modelId="{597DBD41-4294-0746-AD4C-987C29E18B71}" type="presParOf" srcId="{F10F42D4-3FA2-2E49-9ED8-D197BAE00FB6}" destId="{3670AF70-EE69-1C44-89F8-8A9792F444A9}" srcOrd="6" destOrd="0" presId="urn:microsoft.com/office/officeart/2005/8/layout/vList5"/>
    <dgm:cxn modelId="{0ECE3920-6A75-3947-A8EC-692288A98ABA}" type="presParOf" srcId="{3670AF70-EE69-1C44-89F8-8A9792F444A9}" destId="{6C3F4D2D-6567-1E4C-8423-130D96D91A1F}" srcOrd="0" destOrd="0" presId="urn:microsoft.com/office/officeart/2005/8/layout/vList5"/>
    <dgm:cxn modelId="{81F27E64-B70A-D449-8C80-CC7DAB3199DD}" type="presParOf" srcId="{3670AF70-EE69-1C44-89F8-8A9792F444A9}" destId="{97175251-DADF-2B47-A025-09638558649C}" srcOrd="1" destOrd="0" presId="urn:microsoft.com/office/officeart/2005/8/layout/vList5"/>
    <dgm:cxn modelId="{4D52E080-E389-CE4E-9F17-FDDC0154A811}" type="presParOf" srcId="{F10F42D4-3FA2-2E49-9ED8-D197BAE00FB6}" destId="{37D47843-2955-754A-B699-EFC710CB96EE}" srcOrd="7" destOrd="0" presId="urn:microsoft.com/office/officeart/2005/8/layout/vList5"/>
    <dgm:cxn modelId="{8CEFC606-C6DB-1247-85CA-EEE818BEFB3D}" type="presParOf" srcId="{F10F42D4-3FA2-2E49-9ED8-D197BAE00FB6}" destId="{69EC40ED-86FC-DD4F-A628-D23C50843801}" srcOrd="8" destOrd="0" presId="urn:microsoft.com/office/officeart/2005/8/layout/vList5"/>
    <dgm:cxn modelId="{73F792D3-2D1D-314B-92C1-B745E7B9BA26}" type="presParOf" srcId="{69EC40ED-86FC-DD4F-A628-D23C50843801}" destId="{F257C1B7-C579-D547-A85A-02278CFEF0D9}" srcOrd="0" destOrd="0" presId="urn:microsoft.com/office/officeart/2005/8/layout/vList5"/>
    <dgm:cxn modelId="{2993EAC6-1DA7-E54C-9DB6-FCB2E0A51DF4}" type="presParOf" srcId="{69EC40ED-86FC-DD4F-A628-D23C50843801}" destId="{F3AF41E8-0CBA-5F45-BA50-1D56A5BB521E}" srcOrd="1" destOrd="0" presId="urn:microsoft.com/office/officeart/2005/8/layout/vList5"/>
    <dgm:cxn modelId="{C6AE6A2F-1066-8A4B-965D-5D46FF64AC45}" type="presParOf" srcId="{F10F42D4-3FA2-2E49-9ED8-D197BAE00FB6}" destId="{FF81BE24-DF74-7E43-BFCB-98F9BC8C6A69}" srcOrd="9" destOrd="0" presId="urn:microsoft.com/office/officeart/2005/8/layout/vList5"/>
    <dgm:cxn modelId="{27EE2C4C-84A9-894C-AB39-5531B5E4A888}" type="presParOf" srcId="{F10F42D4-3FA2-2E49-9ED8-D197BAE00FB6}" destId="{E1C9C20D-E2B7-D843-9EBF-24C018598736}" srcOrd="10" destOrd="0" presId="urn:microsoft.com/office/officeart/2005/8/layout/vList5"/>
    <dgm:cxn modelId="{0B4B6CE2-CC1F-E74E-848F-EE9CAC35536C}" type="presParOf" srcId="{E1C9C20D-E2B7-D843-9EBF-24C018598736}" destId="{53344E45-C0F7-7547-BFB4-BB9217C9E92A}" srcOrd="0" destOrd="0" presId="urn:microsoft.com/office/officeart/2005/8/layout/vList5"/>
    <dgm:cxn modelId="{9FA73FF8-84C2-E843-9976-87FCE9384046}" type="presParOf" srcId="{E1C9C20D-E2B7-D843-9EBF-24C018598736}" destId="{90218169-E665-5846-B79F-31985138B8B5}" srcOrd="1" destOrd="0" presId="urn:microsoft.com/office/officeart/2005/8/layout/vList5"/>
    <dgm:cxn modelId="{B394B5BF-5386-984A-A430-042103F0BA62}" type="presParOf" srcId="{F10F42D4-3FA2-2E49-9ED8-D197BAE00FB6}" destId="{9D9515D0-7BCB-1B47-9333-9AE2023015C0}" srcOrd="11" destOrd="0" presId="urn:microsoft.com/office/officeart/2005/8/layout/vList5"/>
    <dgm:cxn modelId="{134DBACE-1B6B-BB46-887D-1F77FF4FE065}" type="presParOf" srcId="{F10F42D4-3FA2-2E49-9ED8-D197BAE00FB6}" destId="{146946A2-3467-9C47-B41C-748438077DB4}" srcOrd="12" destOrd="0" presId="urn:microsoft.com/office/officeart/2005/8/layout/vList5"/>
    <dgm:cxn modelId="{24CFF6D3-C09E-1148-A8D5-60FA6820B26F}" type="presParOf" srcId="{146946A2-3467-9C47-B41C-748438077DB4}" destId="{3D8E6BDF-9023-1E4E-97A8-7E6E029D10AA}" srcOrd="0" destOrd="0" presId="urn:microsoft.com/office/officeart/2005/8/layout/vList5"/>
    <dgm:cxn modelId="{3293789D-AB72-C446-ACBD-9F06F3A4B9CF}" type="presParOf" srcId="{146946A2-3467-9C47-B41C-748438077DB4}" destId="{A76B087F-7E92-0442-9C57-5D4647A5E14D}" srcOrd="1" destOrd="0" presId="urn:microsoft.com/office/officeart/2005/8/layout/vList5"/>
    <dgm:cxn modelId="{7E95FBF1-4712-A74D-80BD-72DA8FC2AFFA}" type="presParOf" srcId="{F10F42D4-3FA2-2E49-9ED8-D197BAE00FB6}" destId="{755211FB-F1A8-1045-984C-CBF447422493}" srcOrd="13" destOrd="0" presId="urn:microsoft.com/office/officeart/2005/8/layout/vList5"/>
    <dgm:cxn modelId="{7C72A06B-A6C1-1A41-96D9-35EAC63E5F24}" type="presParOf" srcId="{F10F42D4-3FA2-2E49-9ED8-D197BAE00FB6}" destId="{C18D5B04-5A77-3740-BE20-BDB0A2698B6A}" srcOrd="14" destOrd="0" presId="urn:microsoft.com/office/officeart/2005/8/layout/vList5"/>
    <dgm:cxn modelId="{6A13D55E-5FD7-A143-ADB0-D96F088F83B5}" type="presParOf" srcId="{C18D5B04-5A77-3740-BE20-BDB0A2698B6A}" destId="{889FBD83-2D7F-0F42-85EA-67DEE0AC0875}" srcOrd="0" destOrd="0" presId="urn:microsoft.com/office/officeart/2005/8/layout/vList5"/>
    <dgm:cxn modelId="{0325CC35-AB0D-144E-A4F6-44D6F9E084C1}" type="presParOf" srcId="{C18D5B04-5A77-3740-BE20-BDB0A2698B6A}" destId="{0501D91F-7312-ED4E-A3BD-99A7B40E11D1}" srcOrd="1" destOrd="0" presId="urn:microsoft.com/office/officeart/2005/8/layout/vList5"/>
    <dgm:cxn modelId="{5289999C-D195-8140-8D72-133B140B0910}" type="presParOf" srcId="{F10F42D4-3FA2-2E49-9ED8-D197BAE00FB6}" destId="{D3936134-78FF-E847-8E5A-AA2E097D6DE7}" srcOrd="15" destOrd="0" presId="urn:microsoft.com/office/officeart/2005/8/layout/vList5"/>
    <dgm:cxn modelId="{F886226C-77C3-1F45-AE58-30E79755F4E8}" type="presParOf" srcId="{F10F42D4-3FA2-2E49-9ED8-D197BAE00FB6}" destId="{AD5E1883-A3A3-7A40-AD30-54975B351C1C}" srcOrd="16" destOrd="0" presId="urn:microsoft.com/office/officeart/2005/8/layout/vList5"/>
    <dgm:cxn modelId="{F8F84D42-7852-EB47-A2D9-471D25C01E87}" type="presParOf" srcId="{AD5E1883-A3A3-7A40-AD30-54975B351C1C}" destId="{89E63B26-2D5C-034E-B867-B527674F8BB2}" srcOrd="0" destOrd="0" presId="urn:microsoft.com/office/officeart/2005/8/layout/vList5"/>
    <dgm:cxn modelId="{508C1FED-18F9-5643-97AD-84BD46F18EED}" type="presParOf" srcId="{AD5E1883-A3A3-7A40-AD30-54975B351C1C}" destId="{12D5D6C0-84B3-8245-A5B7-AD9934792907}" srcOrd="1" destOrd="0" presId="urn:microsoft.com/office/officeart/2005/8/layout/vList5"/>
    <dgm:cxn modelId="{93A65C4C-F808-2748-AA3D-FA163AA894B6}" type="presParOf" srcId="{F10F42D4-3FA2-2E49-9ED8-D197BAE00FB6}" destId="{9A49E2B2-D36F-3F46-A99F-D2AB73936E7A}" srcOrd="17" destOrd="0" presId="urn:microsoft.com/office/officeart/2005/8/layout/vList5"/>
    <dgm:cxn modelId="{6B6657AD-2816-4E4A-B9D8-5CA378C8A3A3}" type="presParOf" srcId="{F10F42D4-3FA2-2E49-9ED8-D197BAE00FB6}" destId="{1F33FF69-9AF1-C74C-B95A-FF114D10010D}" srcOrd="18" destOrd="0" presId="urn:microsoft.com/office/officeart/2005/8/layout/vList5"/>
    <dgm:cxn modelId="{8C6DEFAC-B6D3-3348-BA03-14813BE7CADC}" type="presParOf" srcId="{1F33FF69-9AF1-C74C-B95A-FF114D10010D}" destId="{1BBE4369-0FAF-1E4F-BBAB-60946B5F171A}" srcOrd="0" destOrd="0" presId="urn:microsoft.com/office/officeart/2005/8/layout/vList5"/>
    <dgm:cxn modelId="{B33C733C-8C75-764F-BBDA-939158D32896}" type="presParOf" srcId="{1F33FF69-9AF1-C74C-B95A-FF114D10010D}" destId="{F833E38E-42A6-144B-B52D-B9CAFDC3E70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3839D-BD10-6C43-99D3-789DC3851B66}" type="doc">
      <dgm:prSet loTypeId="urn:microsoft.com/office/officeart/2005/8/layout/vList5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10F42D4-3FA2-2E49-9ED8-D197BAE00FB6}" type="pres">
      <dgm:prSet presAssocID="{5543839D-BD10-6C43-99D3-789DC3851B6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57BBFCF8-2266-B94F-940E-E872AA570CE7}" type="presOf" srcId="{5543839D-BD10-6C43-99D3-789DC3851B66}" destId="{F10F42D4-3FA2-2E49-9ED8-D197BAE00FB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43839D-BD10-6C43-99D3-789DC3851B66}" type="doc">
      <dgm:prSet loTypeId="urn:microsoft.com/office/officeart/2005/8/layout/vList5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8322942-0677-294E-B9A3-83E739E4A342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b="0" i="0" dirty="0">
              <a:latin typeface="Fira Sans" panose="020B0503050000020004" pitchFamily="34" charset="0"/>
            </a:rPr>
            <a:t>EXT_SOURCE_2</a:t>
          </a:r>
          <a:endParaRPr lang="en-VN" sz="1800" dirty="0">
            <a:latin typeface="Fira Sans" panose="020B0503050000020004" pitchFamily="34" charset="0"/>
          </a:endParaRPr>
        </a:p>
      </dgm:t>
    </dgm:pt>
    <dgm:pt modelId="{591EF8C7-8228-754D-A4AA-3EDCD2E097EC}" type="parTrans" cxnId="{218EDED5-FE7A-4544-BEE5-D5B6CEC34B3B}">
      <dgm:prSet/>
      <dgm:spPr/>
      <dgm:t>
        <a:bodyPr/>
        <a:lstStyle/>
        <a:p>
          <a:endParaRPr lang="en-US"/>
        </a:p>
      </dgm:t>
    </dgm:pt>
    <dgm:pt modelId="{1861EEEB-A4D6-194F-83FF-6A6BA0B83012}" type="sibTrans" cxnId="{218EDED5-FE7A-4544-BEE5-D5B6CEC34B3B}">
      <dgm:prSet/>
      <dgm:spPr/>
      <dgm:t>
        <a:bodyPr/>
        <a:lstStyle/>
        <a:p>
          <a:endParaRPr lang="en-US"/>
        </a:p>
      </dgm:t>
    </dgm:pt>
    <dgm:pt modelId="{209F3896-A813-D441-AC92-6810C3ED58F3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b="0" i="0" dirty="0">
              <a:latin typeface="Fira Sans" panose="020B0503050000020004" pitchFamily="34" charset="0"/>
            </a:rPr>
            <a:t>PREV_PAYMENT_</a:t>
          </a:r>
        </a:p>
        <a:p>
          <a:pPr algn="ctr"/>
          <a:r>
            <a:rPr lang="en-US" sz="1800" b="0" i="0" dirty="0">
              <a:latin typeface="Fira Sans" panose="020B0503050000020004" pitchFamily="34" charset="0"/>
            </a:rPr>
            <a:t>COUNT_SUM</a:t>
          </a:r>
          <a:endParaRPr lang="en-VN" sz="1800" dirty="0">
            <a:latin typeface="Fira Sans" panose="020B0503050000020004" pitchFamily="34" charset="0"/>
          </a:endParaRPr>
        </a:p>
      </dgm:t>
    </dgm:pt>
    <dgm:pt modelId="{8D3B367E-0FB2-6D4B-BB4D-7D742888EAFA}" type="parTrans" cxnId="{C10C7D42-0F0F-C84A-A95A-E5DA4A4FCAE2}">
      <dgm:prSet/>
      <dgm:spPr/>
      <dgm:t>
        <a:bodyPr/>
        <a:lstStyle/>
        <a:p>
          <a:endParaRPr lang="en-US"/>
        </a:p>
      </dgm:t>
    </dgm:pt>
    <dgm:pt modelId="{6BB1EDC2-DE0C-734E-8D98-6A8624260540}" type="sibTrans" cxnId="{C10C7D42-0F0F-C84A-A95A-E5DA4A4FCAE2}">
      <dgm:prSet/>
      <dgm:spPr/>
      <dgm:t>
        <a:bodyPr/>
        <a:lstStyle/>
        <a:p>
          <a:endParaRPr lang="en-US"/>
        </a:p>
      </dgm:t>
    </dgm:pt>
    <dgm:pt modelId="{0690B387-B468-9944-8D0B-CEA622C8F690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PREV_PAYMENT_</a:t>
          </a:r>
        </a:p>
        <a:p>
          <a:pPr algn="ctr"/>
          <a:r>
            <a:rPr lang="en-US" sz="1800" dirty="0">
              <a:latin typeface="Fira Sans" panose="020B0503050000020004" pitchFamily="34" charset="0"/>
            </a:rPr>
            <a:t>COUNT_MEAN</a:t>
          </a:r>
          <a:endParaRPr lang="en-VN" sz="1800" dirty="0">
            <a:latin typeface="Fira Sans" panose="020B0503050000020004" pitchFamily="34" charset="0"/>
          </a:endParaRPr>
        </a:p>
      </dgm:t>
    </dgm:pt>
    <dgm:pt modelId="{C353CA44-0988-6C42-A028-47E48A63AF1E}" type="parTrans" cxnId="{5F0C21AC-697A-BF49-959A-FAB310B624E9}">
      <dgm:prSet/>
      <dgm:spPr/>
      <dgm:t>
        <a:bodyPr/>
        <a:lstStyle/>
        <a:p>
          <a:endParaRPr lang="en-US"/>
        </a:p>
      </dgm:t>
    </dgm:pt>
    <dgm:pt modelId="{51798323-A8DE-C645-8FD7-7065F1CE800C}" type="sibTrans" cxnId="{5F0C21AC-697A-BF49-959A-FAB310B624E9}">
      <dgm:prSet/>
      <dgm:spPr/>
      <dgm:t>
        <a:bodyPr/>
        <a:lstStyle/>
        <a:p>
          <a:endParaRPr lang="en-US"/>
        </a:p>
      </dgm:t>
    </dgm:pt>
    <dgm:pt modelId="{1C86E7BE-A61C-874C-BC6B-00149D3F844E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PREV_ANNUITY_</a:t>
          </a:r>
        </a:p>
        <a:p>
          <a:pPr algn="ctr"/>
          <a:r>
            <a:rPr lang="en-US" sz="1800" dirty="0"/>
            <a:t>MEAN</a:t>
          </a:r>
          <a:endParaRPr lang="en-VN" sz="1800" dirty="0">
            <a:latin typeface="Fira Sans" panose="020B0503050000020004" pitchFamily="34" charset="0"/>
          </a:endParaRPr>
        </a:p>
      </dgm:t>
    </dgm:pt>
    <dgm:pt modelId="{0F7647E5-A12D-B049-BBF7-E653CA92EED9}" type="parTrans" cxnId="{89E34F01-4A59-3744-B947-5BE5FEF704FB}">
      <dgm:prSet/>
      <dgm:spPr/>
      <dgm:t>
        <a:bodyPr/>
        <a:lstStyle/>
        <a:p>
          <a:endParaRPr lang="en-US"/>
        </a:p>
      </dgm:t>
    </dgm:pt>
    <dgm:pt modelId="{DAE44122-3260-1649-90AB-B480AE586B5B}" type="sibTrans" cxnId="{89E34F01-4A59-3744-B947-5BE5FEF704FB}">
      <dgm:prSet/>
      <dgm:spPr/>
      <dgm:t>
        <a:bodyPr/>
        <a:lstStyle/>
        <a:p>
          <a:endParaRPr lang="en-US"/>
        </a:p>
      </dgm:t>
    </dgm:pt>
    <dgm:pt modelId="{EDBE6A0B-749E-7F4A-BF1D-C3873DCDFADE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 err="1"/>
            <a:t>job_group_vec</a:t>
          </a:r>
          <a:endParaRPr lang="en-VN" sz="1800" dirty="0">
            <a:latin typeface="Fira Sans" panose="020B0503050000020004" pitchFamily="34" charset="0"/>
          </a:endParaRPr>
        </a:p>
      </dgm:t>
    </dgm:pt>
    <dgm:pt modelId="{82907ED5-993F-8C41-A52A-E1366876DEA6}" type="parTrans" cxnId="{BD724B7A-4182-B74A-9EE8-57B59416F694}">
      <dgm:prSet/>
      <dgm:spPr/>
      <dgm:t>
        <a:bodyPr/>
        <a:lstStyle/>
        <a:p>
          <a:endParaRPr lang="en-US"/>
        </a:p>
      </dgm:t>
    </dgm:pt>
    <dgm:pt modelId="{C35BDCFE-00D0-614C-8BEF-96B50F188609}" type="sibTrans" cxnId="{BD724B7A-4182-B74A-9EE8-57B59416F694}">
      <dgm:prSet/>
      <dgm:spPr/>
      <dgm:t>
        <a:bodyPr/>
        <a:lstStyle/>
        <a:p>
          <a:endParaRPr lang="en-US"/>
        </a:p>
      </dgm:t>
    </dgm:pt>
    <dgm:pt modelId="{A2D41F15-0E79-F84F-98F5-1E39163A60F2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PREV_TYPE_CASH</a:t>
          </a:r>
          <a:endParaRPr lang="en-VN" sz="1800" dirty="0">
            <a:latin typeface="Fira Sans" panose="020B0503050000020004" pitchFamily="34" charset="0"/>
          </a:endParaRPr>
        </a:p>
      </dgm:t>
    </dgm:pt>
    <dgm:pt modelId="{27422CC3-8A91-674A-BDCD-BC7BF370A6C8}" type="parTrans" cxnId="{4A1E3C48-32CD-5D48-82D9-FEF3AE74589C}">
      <dgm:prSet/>
      <dgm:spPr/>
      <dgm:t>
        <a:bodyPr/>
        <a:lstStyle/>
        <a:p>
          <a:endParaRPr lang="en-US"/>
        </a:p>
      </dgm:t>
    </dgm:pt>
    <dgm:pt modelId="{AC7D2819-46F2-3F44-B400-E12723613932}" type="sibTrans" cxnId="{4A1E3C48-32CD-5D48-82D9-FEF3AE74589C}">
      <dgm:prSet/>
      <dgm:spPr/>
      <dgm:t>
        <a:bodyPr/>
        <a:lstStyle/>
        <a:p>
          <a:endParaRPr lang="en-US"/>
        </a:p>
      </dgm:t>
    </dgm:pt>
    <dgm:pt modelId="{C8C6B137-076B-7E4D-B126-8521297B652F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PREV_STATUS_</a:t>
          </a:r>
        </a:p>
        <a:p>
          <a:pPr algn="ctr"/>
          <a:r>
            <a:rPr lang="en-US" sz="1800" dirty="0"/>
            <a:t>APPROVED</a:t>
          </a:r>
          <a:endParaRPr lang="en-VN" sz="1800" dirty="0">
            <a:latin typeface="Fira Sans" panose="020B0503050000020004" pitchFamily="34" charset="0"/>
          </a:endParaRPr>
        </a:p>
      </dgm:t>
    </dgm:pt>
    <dgm:pt modelId="{E759654F-1F95-0345-8DA8-13657E138D8B}" type="parTrans" cxnId="{6C3C771D-82AC-A54A-A69B-2CB0454AA3F8}">
      <dgm:prSet/>
      <dgm:spPr/>
      <dgm:t>
        <a:bodyPr/>
        <a:lstStyle/>
        <a:p>
          <a:endParaRPr lang="en-US"/>
        </a:p>
      </dgm:t>
    </dgm:pt>
    <dgm:pt modelId="{50996146-98C7-3D48-BBB3-F950E6AFD24E}" type="sibTrans" cxnId="{6C3C771D-82AC-A54A-A69B-2CB0454AA3F8}">
      <dgm:prSet/>
      <dgm:spPr/>
      <dgm:t>
        <a:bodyPr/>
        <a:lstStyle/>
        <a:p>
          <a:endParaRPr lang="en-US"/>
        </a:p>
      </dgm:t>
    </dgm:pt>
    <dgm:pt modelId="{39E7FA8A-8CE0-D743-8FE4-C0502FF9FE8C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PREV_DOWN_</a:t>
          </a:r>
        </a:p>
        <a:p>
          <a:pPr algn="ctr"/>
          <a:r>
            <a:rPr lang="en-US" sz="1800" dirty="0">
              <a:latin typeface="Fira Sans" panose="020B0503050000020004" pitchFamily="34" charset="0"/>
            </a:rPr>
            <a:t>PAYMENT_SUM</a:t>
          </a:r>
          <a:endParaRPr lang="en-VN" sz="1800" dirty="0">
            <a:latin typeface="Fira Sans" panose="020B0503050000020004" pitchFamily="34" charset="0"/>
          </a:endParaRPr>
        </a:p>
      </dgm:t>
    </dgm:pt>
    <dgm:pt modelId="{674B5122-4C41-6845-ADEE-7306A31B7FD0}" type="parTrans" cxnId="{1E801DB4-2B31-E944-9782-BA342A81BE02}">
      <dgm:prSet/>
      <dgm:spPr/>
      <dgm:t>
        <a:bodyPr/>
        <a:lstStyle/>
        <a:p>
          <a:endParaRPr lang="en-US"/>
        </a:p>
      </dgm:t>
    </dgm:pt>
    <dgm:pt modelId="{AA7BF875-7ADE-A54B-A346-72A9332E60ED}" type="sibTrans" cxnId="{1E801DB4-2B31-E944-9782-BA342A81BE02}">
      <dgm:prSet/>
      <dgm:spPr/>
      <dgm:t>
        <a:bodyPr/>
        <a:lstStyle/>
        <a:p>
          <a:endParaRPr lang="en-US"/>
        </a:p>
      </dgm:t>
    </dgm:pt>
    <dgm:pt modelId="{B48C23F1-1C39-E849-B072-7E2E83C1F71D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PREV_DOWN_</a:t>
          </a:r>
        </a:p>
        <a:p>
          <a:pPr algn="ctr"/>
          <a:r>
            <a:rPr lang="en-US" sz="1800" dirty="0"/>
            <a:t>PAYMENT_MEAN</a:t>
          </a:r>
          <a:endParaRPr lang="en-VN" sz="1800" dirty="0">
            <a:latin typeface="Fira Sans" panose="020B0503050000020004" pitchFamily="34" charset="0"/>
          </a:endParaRPr>
        </a:p>
      </dgm:t>
    </dgm:pt>
    <dgm:pt modelId="{50482AE2-22D0-1E4F-96A9-F8345CD3803E}" type="parTrans" cxnId="{C5DCA93C-4664-0746-BEFB-BB4D8649987E}">
      <dgm:prSet/>
      <dgm:spPr/>
      <dgm:t>
        <a:bodyPr/>
        <a:lstStyle/>
        <a:p>
          <a:endParaRPr lang="en-US"/>
        </a:p>
      </dgm:t>
    </dgm:pt>
    <dgm:pt modelId="{F2E88BE0-E3A4-3A42-B1B3-477F52FDDBB5}" type="sibTrans" cxnId="{C5DCA93C-4664-0746-BEFB-BB4D8649987E}">
      <dgm:prSet/>
      <dgm:spPr/>
      <dgm:t>
        <a:bodyPr/>
        <a:lstStyle/>
        <a:p>
          <a:endParaRPr lang="en-US"/>
        </a:p>
      </dgm:t>
    </dgm:pt>
    <dgm:pt modelId="{C7856633-9E29-4F42-BF3D-A23F41C5C916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ctr"/>
          <a:r>
            <a:rPr lang="en-US" sz="1800" dirty="0"/>
            <a:t>PREV_TYPE_</a:t>
          </a:r>
        </a:p>
        <a:p>
          <a:pPr algn="ctr"/>
          <a:r>
            <a:rPr lang="en-US" sz="1800" dirty="0"/>
            <a:t>CONSUMER</a:t>
          </a:r>
          <a:endParaRPr lang="en-VN" sz="1800" dirty="0">
            <a:latin typeface="Fira Sans" panose="020B0503050000020004" pitchFamily="34" charset="0"/>
          </a:endParaRPr>
        </a:p>
      </dgm:t>
    </dgm:pt>
    <dgm:pt modelId="{BCA8B8FC-F7BA-DD48-8F8E-AF05C4118517}" type="parTrans" cxnId="{C1BE8CDA-2F92-8642-878B-09EA1C5509F3}">
      <dgm:prSet/>
      <dgm:spPr/>
      <dgm:t>
        <a:bodyPr/>
        <a:lstStyle/>
        <a:p>
          <a:endParaRPr lang="en-US"/>
        </a:p>
      </dgm:t>
    </dgm:pt>
    <dgm:pt modelId="{766CD819-A0A6-DE45-8C75-CD243BD805F8}" type="sibTrans" cxnId="{C1BE8CDA-2F92-8642-878B-09EA1C5509F3}">
      <dgm:prSet/>
      <dgm:spPr/>
      <dgm:t>
        <a:bodyPr/>
        <a:lstStyle/>
        <a:p>
          <a:endParaRPr lang="en-US"/>
        </a:p>
      </dgm:t>
    </dgm:pt>
    <dgm:pt modelId="{4E28B144-11DF-C949-B274-43E1F5422B93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VN" sz="1400" dirty="0">
              <a:latin typeface="Fira Sans" panose="020B0503050000020004" pitchFamily="34" charset="0"/>
            </a:rPr>
            <a:t>    Credit score from others</a:t>
          </a:r>
        </a:p>
      </dgm:t>
    </dgm:pt>
    <dgm:pt modelId="{C154B463-D7F1-C74D-82E3-F2EF8E39293E}" type="parTrans" cxnId="{2B9F7C8F-F052-6F49-9203-D5198E5C690D}">
      <dgm:prSet/>
      <dgm:spPr/>
      <dgm:t>
        <a:bodyPr/>
        <a:lstStyle/>
        <a:p>
          <a:endParaRPr lang="en-US"/>
        </a:p>
      </dgm:t>
    </dgm:pt>
    <dgm:pt modelId="{F5F499DB-6737-CB47-A0A2-D80CFF2C5A8B}" type="sibTrans" cxnId="{2B9F7C8F-F052-6F49-9203-D5198E5C690D}">
      <dgm:prSet/>
      <dgm:spPr/>
      <dgm:t>
        <a:bodyPr/>
        <a:lstStyle/>
        <a:p>
          <a:endParaRPr lang="en-US"/>
        </a:p>
      </dgm:t>
    </dgm:pt>
    <dgm:pt modelId="{2459FBCD-C1BC-5E49-8AD3-D73262F7CDA4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sz="1400" dirty="0">
              <a:latin typeface="Fira Sans" panose="020B0503050000020004" pitchFamily="34" charset="0"/>
            </a:rPr>
            <a:t>	   Average number of customer prepayments on previous loans</a:t>
          </a:r>
          <a:endParaRPr lang="en-VN" sz="1400" dirty="0">
            <a:latin typeface="Fira Sans" panose="020B0503050000020004" pitchFamily="34" charset="0"/>
          </a:endParaRPr>
        </a:p>
      </dgm:t>
    </dgm:pt>
    <dgm:pt modelId="{13CCE018-7CB1-6C4F-B3BC-752C20E3A20D}" type="parTrans" cxnId="{AF591316-E000-DD4F-A539-2104051466DB}">
      <dgm:prSet/>
      <dgm:spPr/>
      <dgm:t>
        <a:bodyPr/>
        <a:lstStyle/>
        <a:p>
          <a:endParaRPr lang="en-US"/>
        </a:p>
      </dgm:t>
    </dgm:pt>
    <dgm:pt modelId="{A2218BEB-93DE-974F-8AC2-4E933926727E}" type="sibTrans" cxnId="{AF591316-E000-DD4F-A539-2104051466DB}">
      <dgm:prSet/>
      <dgm:spPr/>
      <dgm:t>
        <a:bodyPr/>
        <a:lstStyle/>
        <a:p>
          <a:endParaRPr lang="en-US"/>
        </a:p>
      </dgm:t>
    </dgm:pt>
    <dgm:pt modelId="{73E216B7-7CB6-9A45-9E8D-B5A30313C7E3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 Average customer installment amount on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8017AAEC-199A-6A4C-8439-11D3534F546B}" type="parTrans" cxnId="{FE4E70E1-D0B9-1844-9227-31C3E37B502B}">
      <dgm:prSet/>
      <dgm:spPr/>
      <dgm:t>
        <a:bodyPr/>
        <a:lstStyle/>
        <a:p>
          <a:endParaRPr lang="en-US"/>
        </a:p>
      </dgm:t>
    </dgm:pt>
    <dgm:pt modelId="{3209A326-2DCC-4B46-BB7A-AC10CC6E2BE3}" type="sibTrans" cxnId="{FE4E70E1-D0B9-1844-9227-31C3E37B502B}">
      <dgm:prSet/>
      <dgm:spPr/>
      <dgm:t>
        <a:bodyPr/>
        <a:lstStyle/>
        <a:p>
          <a:endParaRPr lang="en-US"/>
        </a:p>
      </dgm:t>
    </dgm:pt>
    <dgm:pt modelId="{0D261FD9-86E4-E040-B831-3ED5D39A8220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 Customer work group as a vector</a:t>
          </a:r>
          <a:endParaRPr lang="en-VN" dirty="0">
            <a:latin typeface="Fira Sans" panose="020B0503050000020004" pitchFamily="34" charset="0"/>
          </a:endParaRPr>
        </a:p>
      </dgm:t>
    </dgm:pt>
    <dgm:pt modelId="{3189CF99-74DB-5241-B5A0-21EDCC01A79A}" type="parTrans" cxnId="{3616D871-5156-F84D-B036-5C155FB0CC3F}">
      <dgm:prSet/>
      <dgm:spPr/>
      <dgm:t>
        <a:bodyPr/>
        <a:lstStyle/>
        <a:p>
          <a:endParaRPr lang="en-US"/>
        </a:p>
      </dgm:t>
    </dgm:pt>
    <dgm:pt modelId="{F65FD2D6-AD17-554F-8EA8-D65D57B1CDD1}" type="sibTrans" cxnId="{3616D871-5156-F84D-B036-5C155FB0CC3F}">
      <dgm:prSet/>
      <dgm:spPr/>
      <dgm:t>
        <a:bodyPr/>
        <a:lstStyle/>
        <a:p>
          <a:endParaRPr lang="en-US"/>
        </a:p>
      </dgm:t>
    </dgm:pt>
    <dgm:pt modelId="{69245DB3-E570-F044-9CCD-349FA5348AC8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 Previous loans with approved status</a:t>
          </a:r>
          <a:endParaRPr lang="en-VN" dirty="0">
            <a:latin typeface="Fira Sans" panose="020B0503050000020004" pitchFamily="34" charset="0"/>
          </a:endParaRPr>
        </a:p>
      </dgm:t>
    </dgm:pt>
    <dgm:pt modelId="{263C0760-FF2B-F445-9DE8-9478BB8C1B03}" type="parTrans" cxnId="{B1C76EC0-54C2-E642-8589-D231515C09B7}">
      <dgm:prSet/>
      <dgm:spPr/>
      <dgm:t>
        <a:bodyPr/>
        <a:lstStyle/>
        <a:p>
          <a:endParaRPr lang="en-US"/>
        </a:p>
      </dgm:t>
    </dgm:pt>
    <dgm:pt modelId="{9205BF9F-AA2C-9646-A252-9B7EE69D8A9D}" type="sibTrans" cxnId="{B1C76EC0-54C2-E642-8589-D231515C09B7}">
      <dgm:prSet/>
      <dgm:spPr/>
      <dgm:t>
        <a:bodyPr/>
        <a:lstStyle/>
        <a:p>
          <a:endParaRPr lang="en-US"/>
        </a:p>
      </dgm:t>
    </dgm:pt>
    <dgm:pt modelId="{02D1A1F3-D8F7-FC4C-8AB9-2E9905FF28AE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 Cash loans type in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1E3243E3-51FE-D445-9E5C-1D5ACC68E156}" type="parTrans" cxnId="{75529A47-D200-0F41-B0A5-369DF6253DF8}">
      <dgm:prSet/>
      <dgm:spPr/>
      <dgm:t>
        <a:bodyPr/>
        <a:lstStyle/>
        <a:p>
          <a:endParaRPr lang="en-US"/>
        </a:p>
      </dgm:t>
    </dgm:pt>
    <dgm:pt modelId="{A1417847-FA88-4148-B84A-0673A958258A}" type="sibTrans" cxnId="{75529A47-D200-0F41-B0A5-369DF6253DF8}">
      <dgm:prSet/>
      <dgm:spPr/>
      <dgm:t>
        <a:bodyPr/>
        <a:lstStyle/>
        <a:p>
          <a:endParaRPr lang="en-US"/>
        </a:p>
      </dgm:t>
    </dgm:pt>
    <dgm:pt modelId="{6937EA13-7929-F441-851A-3FA9E35B7549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dirty="0">
              <a:latin typeface="Fira Sans" panose="020B0503050000020004" pitchFamily="34" charset="0"/>
            </a:rPr>
            <a:t>	    Total prepayments on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55E979E8-8894-9B4E-AF03-7C3B7A4950DE}" type="parTrans" cxnId="{BA6D3C30-4EFF-A14A-AF12-9A3C05D440A2}">
      <dgm:prSet/>
      <dgm:spPr/>
      <dgm:t>
        <a:bodyPr/>
        <a:lstStyle/>
        <a:p>
          <a:endParaRPr lang="en-US"/>
        </a:p>
      </dgm:t>
    </dgm:pt>
    <dgm:pt modelId="{B3F508F5-FF13-4E47-AF38-EE14C945AA82}" type="sibTrans" cxnId="{BA6D3C30-4EFF-A14A-AF12-9A3C05D440A2}">
      <dgm:prSet/>
      <dgm:spPr/>
      <dgm:t>
        <a:bodyPr/>
        <a:lstStyle/>
        <a:p>
          <a:endParaRPr lang="en-US"/>
        </a:p>
      </dgm:t>
    </dgm:pt>
    <dgm:pt modelId="{911E44E7-CEF1-F44C-8AEB-E2359589BC66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 Average prepayments on previous loans</a:t>
          </a:r>
          <a:endParaRPr lang="en-VN" dirty="0">
            <a:latin typeface="Fira Sans" panose="020B0503050000020004" pitchFamily="34" charset="0"/>
          </a:endParaRPr>
        </a:p>
      </dgm:t>
    </dgm:pt>
    <dgm:pt modelId="{59C6C274-7905-DA48-BB90-20E8D4CD68F5}" type="parTrans" cxnId="{112EE6BE-9480-E64F-AF19-5551F498E5D0}">
      <dgm:prSet/>
      <dgm:spPr/>
      <dgm:t>
        <a:bodyPr/>
        <a:lstStyle/>
        <a:p>
          <a:endParaRPr lang="en-US"/>
        </a:p>
      </dgm:t>
    </dgm:pt>
    <dgm:pt modelId="{5AF64142-AD33-7745-9816-E6AA51E53ECB}" type="sibTrans" cxnId="{112EE6BE-9480-E64F-AF19-5551F498E5D0}">
      <dgm:prSet/>
      <dgm:spPr/>
      <dgm:t>
        <a:bodyPr/>
        <a:lstStyle/>
        <a:p>
          <a:endParaRPr lang="en-US"/>
        </a:p>
      </dgm:t>
    </dgm:pt>
    <dgm:pt modelId="{2187D562-A920-CB41-A05B-0991170F547E}">
      <dgm:prSet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b="0" i="0" u="none" dirty="0">
              <a:latin typeface="Fira Sans" panose="020B0503050000020004" pitchFamily="34" charset="0"/>
            </a:rPr>
            <a:t>	    Type of customer in previous loan</a:t>
          </a:r>
          <a:endParaRPr lang="en-VN" dirty="0">
            <a:latin typeface="Fira Sans" panose="020B0503050000020004" pitchFamily="34" charset="0"/>
          </a:endParaRPr>
        </a:p>
      </dgm:t>
    </dgm:pt>
    <dgm:pt modelId="{31DB02A0-639C-EE49-BC2F-B716FF1719CF}" type="parTrans" cxnId="{87324771-EEE2-C44A-B979-6B11C0130270}">
      <dgm:prSet/>
      <dgm:spPr/>
      <dgm:t>
        <a:bodyPr/>
        <a:lstStyle/>
        <a:p>
          <a:endParaRPr lang="en-US"/>
        </a:p>
      </dgm:t>
    </dgm:pt>
    <dgm:pt modelId="{D10E6F01-1124-C748-9827-DAFFD4F135F9}" type="sibTrans" cxnId="{87324771-EEE2-C44A-B979-6B11C0130270}">
      <dgm:prSet/>
      <dgm:spPr/>
      <dgm:t>
        <a:bodyPr/>
        <a:lstStyle/>
        <a:p>
          <a:endParaRPr lang="en-US"/>
        </a:p>
      </dgm:t>
    </dgm:pt>
    <dgm:pt modelId="{18648C2F-9291-AF46-90FE-AF2018B83834}">
      <dgm:prSet custT="1"/>
      <dgm:spPr>
        <a:solidFill>
          <a:srgbClr val="EF243C">
            <a:alpha val="40000"/>
          </a:srgbClr>
        </a:solidFill>
      </dgm:spPr>
      <dgm:t>
        <a:bodyPr/>
        <a:lstStyle/>
        <a:p>
          <a:pPr algn="l">
            <a:buNone/>
          </a:pPr>
          <a:r>
            <a:rPr lang="en-US" sz="1400" dirty="0">
              <a:latin typeface="Fira Sans" panose="020B0503050000020004" pitchFamily="34" charset="0"/>
            </a:rPr>
            <a:t>     Total number of customer prepayments on previous loans</a:t>
          </a:r>
          <a:endParaRPr lang="en-VN" sz="1400" dirty="0">
            <a:latin typeface="Fira Sans" panose="020B0503050000020004" pitchFamily="34" charset="0"/>
          </a:endParaRPr>
        </a:p>
      </dgm:t>
    </dgm:pt>
    <dgm:pt modelId="{688158A5-B5E7-B042-BC3D-F21B06C8C87A}" type="sibTrans" cxnId="{8AFB50E2-5472-3448-8435-42F3306A7E44}">
      <dgm:prSet/>
      <dgm:spPr/>
      <dgm:t>
        <a:bodyPr/>
        <a:lstStyle/>
        <a:p>
          <a:endParaRPr lang="en-US"/>
        </a:p>
      </dgm:t>
    </dgm:pt>
    <dgm:pt modelId="{87F02DFF-275E-414F-9449-9A90438A0AA3}" type="parTrans" cxnId="{8AFB50E2-5472-3448-8435-42F3306A7E44}">
      <dgm:prSet/>
      <dgm:spPr/>
      <dgm:t>
        <a:bodyPr/>
        <a:lstStyle/>
        <a:p>
          <a:endParaRPr lang="en-US"/>
        </a:p>
      </dgm:t>
    </dgm:pt>
    <dgm:pt modelId="{F10F42D4-3FA2-2E49-9ED8-D197BAE00FB6}" type="pres">
      <dgm:prSet presAssocID="{5543839D-BD10-6C43-99D3-789DC3851B66}" presName="Name0" presStyleCnt="0">
        <dgm:presLayoutVars>
          <dgm:dir/>
          <dgm:animLvl val="lvl"/>
          <dgm:resizeHandles val="exact"/>
        </dgm:presLayoutVars>
      </dgm:prSet>
      <dgm:spPr/>
    </dgm:pt>
    <dgm:pt modelId="{465E9DF2-1BF7-764D-A621-7D7566F008EA}" type="pres">
      <dgm:prSet presAssocID="{58322942-0677-294E-B9A3-83E739E4A342}" presName="linNode" presStyleCnt="0"/>
      <dgm:spPr/>
    </dgm:pt>
    <dgm:pt modelId="{A6BBBD80-32C5-6F42-97A3-8E9EE8F25909}" type="pres">
      <dgm:prSet presAssocID="{58322942-0677-294E-B9A3-83E739E4A342}" presName="parentText" presStyleLbl="node1" presStyleIdx="0" presStyleCnt="10" custScaleX="71702">
        <dgm:presLayoutVars>
          <dgm:chMax val="1"/>
          <dgm:bulletEnabled val="1"/>
        </dgm:presLayoutVars>
      </dgm:prSet>
      <dgm:spPr/>
    </dgm:pt>
    <dgm:pt modelId="{4B22E607-4743-B74E-A3A7-41D9B6E178AB}" type="pres">
      <dgm:prSet presAssocID="{58322942-0677-294E-B9A3-83E739E4A342}" presName="descendantText" presStyleLbl="alignAccFollowNode1" presStyleIdx="0" presStyleCnt="10">
        <dgm:presLayoutVars>
          <dgm:bulletEnabled val="1"/>
        </dgm:presLayoutVars>
      </dgm:prSet>
      <dgm:spPr/>
    </dgm:pt>
    <dgm:pt modelId="{4B840DDA-AE5C-D54F-BF4A-0302824C97D2}" type="pres">
      <dgm:prSet presAssocID="{1861EEEB-A4D6-194F-83FF-6A6BA0B83012}" presName="sp" presStyleCnt="0"/>
      <dgm:spPr/>
    </dgm:pt>
    <dgm:pt modelId="{0EBD7259-BEBC-BC49-9B52-01AB5DB0DCD0}" type="pres">
      <dgm:prSet presAssocID="{209F3896-A813-D441-AC92-6810C3ED58F3}" presName="linNode" presStyleCnt="0"/>
      <dgm:spPr/>
    </dgm:pt>
    <dgm:pt modelId="{9D325DF8-8E4E-EE41-A6B8-6BDCD6312805}" type="pres">
      <dgm:prSet presAssocID="{209F3896-A813-D441-AC92-6810C3ED58F3}" presName="parentText" presStyleLbl="node1" presStyleIdx="1" presStyleCnt="10" custScaleX="71702">
        <dgm:presLayoutVars>
          <dgm:chMax val="1"/>
          <dgm:bulletEnabled val="1"/>
        </dgm:presLayoutVars>
      </dgm:prSet>
      <dgm:spPr/>
    </dgm:pt>
    <dgm:pt modelId="{3A433D23-9160-0545-B103-B582B8A6EBA6}" type="pres">
      <dgm:prSet presAssocID="{209F3896-A813-D441-AC92-6810C3ED58F3}" presName="descendantText" presStyleLbl="alignAccFollowNode1" presStyleIdx="1" presStyleCnt="10">
        <dgm:presLayoutVars>
          <dgm:bulletEnabled val="1"/>
        </dgm:presLayoutVars>
      </dgm:prSet>
      <dgm:spPr/>
    </dgm:pt>
    <dgm:pt modelId="{4EE99AA0-DF20-9548-A739-2B5031DE10CF}" type="pres">
      <dgm:prSet presAssocID="{6BB1EDC2-DE0C-734E-8D98-6A8624260540}" presName="sp" presStyleCnt="0"/>
      <dgm:spPr/>
    </dgm:pt>
    <dgm:pt modelId="{1C713C83-936A-8A46-B4B4-7A3F40981707}" type="pres">
      <dgm:prSet presAssocID="{0690B387-B468-9944-8D0B-CEA622C8F690}" presName="linNode" presStyleCnt="0"/>
      <dgm:spPr/>
    </dgm:pt>
    <dgm:pt modelId="{3009A57F-4823-D941-B571-F1239FADA315}" type="pres">
      <dgm:prSet presAssocID="{0690B387-B468-9944-8D0B-CEA622C8F690}" presName="parentText" presStyleLbl="node1" presStyleIdx="2" presStyleCnt="10" custScaleX="71702">
        <dgm:presLayoutVars>
          <dgm:chMax val="1"/>
          <dgm:bulletEnabled val="1"/>
        </dgm:presLayoutVars>
      </dgm:prSet>
      <dgm:spPr/>
    </dgm:pt>
    <dgm:pt modelId="{58F790FB-2513-C248-8BB6-E55E8C69AE9E}" type="pres">
      <dgm:prSet presAssocID="{0690B387-B468-9944-8D0B-CEA622C8F690}" presName="descendantText" presStyleLbl="alignAccFollowNode1" presStyleIdx="2" presStyleCnt="10">
        <dgm:presLayoutVars>
          <dgm:bulletEnabled val="1"/>
        </dgm:presLayoutVars>
      </dgm:prSet>
      <dgm:spPr/>
    </dgm:pt>
    <dgm:pt modelId="{FEF273FF-7E22-824B-B0EB-19F94F466333}" type="pres">
      <dgm:prSet presAssocID="{51798323-A8DE-C645-8FD7-7065F1CE800C}" presName="sp" presStyleCnt="0"/>
      <dgm:spPr/>
    </dgm:pt>
    <dgm:pt modelId="{3670AF70-EE69-1C44-89F8-8A9792F444A9}" type="pres">
      <dgm:prSet presAssocID="{1C86E7BE-A61C-874C-BC6B-00149D3F844E}" presName="linNode" presStyleCnt="0"/>
      <dgm:spPr/>
    </dgm:pt>
    <dgm:pt modelId="{6C3F4D2D-6567-1E4C-8423-130D96D91A1F}" type="pres">
      <dgm:prSet presAssocID="{1C86E7BE-A61C-874C-BC6B-00149D3F844E}" presName="parentText" presStyleLbl="node1" presStyleIdx="3" presStyleCnt="10" custScaleX="71702">
        <dgm:presLayoutVars>
          <dgm:chMax val="1"/>
          <dgm:bulletEnabled val="1"/>
        </dgm:presLayoutVars>
      </dgm:prSet>
      <dgm:spPr/>
    </dgm:pt>
    <dgm:pt modelId="{97175251-DADF-2B47-A025-09638558649C}" type="pres">
      <dgm:prSet presAssocID="{1C86E7BE-A61C-874C-BC6B-00149D3F844E}" presName="descendantText" presStyleLbl="alignAccFollowNode1" presStyleIdx="3" presStyleCnt="10">
        <dgm:presLayoutVars>
          <dgm:bulletEnabled val="1"/>
        </dgm:presLayoutVars>
      </dgm:prSet>
      <dgm:spPr/>
    </dgm:pt>
    <dgm:pt modelId="{37D47843-2955-754A-B699-EFC710CB96EE}" type="pres">
      <dgm:prSet presAssocID="{DAE44122-3260-1649-90AB-B480AE586B5B}" presName="sp" presStyleCnt="0"/>
      <dgm:spPr/>
    </dgm:pt>
    <dgm:pt modelId="{69EC40ED-86FC-DD4F-A628-D23C50843801}" type="pres">
      <dgm:prSet presAssocID="{EDBE6A0B-749E-7F4A-BF1D-C3873DCDFADE}" presName="linNode" presStyleCnt="0"/>
      <dgm:spPr/>
    </dgm:pt>
    <dgm:pt modelId="{F257C1B7-C579-D547-A85A-02278CFEF0D9}" type="pres">
      <dgm:prSet presAssocID="{EDBE6A0B-749E-7F4A-BF1D-C3873DCDFADE}" presName="parentText" presStyleLbl="node1" presStyleIdx="4" presStyleCnt="10" custScaleX="71702">
        <dgm:presLayoutVars>
          <dgm:chMax val="1"/>
          <dgm:bulletEnabled val="1"/>
        </dgm:presLayoutVars>
      </dgm:prSet>
      <dgm:spPr/>
    </dgm:pt>
    <dgm:pt modelId="{F3AF41E8-0CBA-5F45-BA50-1D56A5BB521E}" type="pres">
      <dgm:prSet presAssocID="{EDBE6A0B-749E-7F4A-BF1D-C3873DCDFADE}" presName="descendantText" presStyleLbl="alignAccFollowNode1" presStyleIdx="4" presStyleCnt="10">
        <dgm:presLayoutVars>
          <dgm:bulletEnabled val="1"/>
        </dgm:presLayoutVars>
      </dgm:prSet>
      <dgm:spPr/>
    </dgm:pt>
    <dgm:pt modelId="{FF81BE24-DF74-7E43-BFCB-98F9BC8C6A69}" type="pres">
      <dgm:prSet presAssocID="{C35BDCFE-00D0-614C-8BEF-96B50F188609}" presName="sp" presStyleCnt="0"/>
      <dgm:spPr/>
    </dgm:pt>
    <dgm:pt modelId="{E1C9C20D-E2B7-D843-9EBF-24C018598736}" type="pres">
      <dgm:prSet presAssocID="{A2D41F15-0E79-F84F-98F5-1E39163A60F2}" presName="linNode" presStyleCnt="0"/>
      <dgm:spPr/>
    </dgm:pt>
    <dgm:pt modelId="{53344E45-C0F7-7547-BFB4-BB9217C9E92A}" type="pres">
      <dgm:prSet presAssocID="{A2D41F15-0E79-F84F-98F5-1E39163A60F2}" presName="parentText" presStyleLbl="node1" presStyleIdx="5" presStyleCnt="10" custScaleX="71702">
        <dgm:presLayoutVars>
          <dgm:chMax val="1"/>
          <dgm:bulletEnabled val="1"/>
        </dgm:presLayoutVars>
      </dgm:prSet>
      <dgm:spPr/>
    </dgm:pt>
    <dgm:pt modelId="{90218169-E665-5846-B79F-31985138B8B5}" type="pres">
      <dgm:prSet presAssocID="{A2D41F15-0E79-F84F-98F5-1E39163A60F2}" presName="descendantText" presStyleLbl="alignAccFollowNode1" presStyleIdx="5" presStyleCnt="10">
        <dgm:presLayoutVars>
          <dgm:bulletEnabled val="1"/>
        </dgm:presLayoutVars>
      </dgm:prSet>
      <dgm:spPr/>
    </dgm:pt>
    <dgm:pt modelId="{9D9515D0-7BCB-1B47-9333-9AE2023015C0}" type="pres">
      <dgm:prSet presAssocID="{AC7D2819-46F2-3F44-B400-E12723613932}" presName="sp" presStyleCnt="0"/>
      <dgm:spPr/>
    </dgm:pt>
    <dgm:pt modelId="{146946A2-3467-9C47-B41C-748438077DB4}" type="pres">
      <dgm:prSet presAssocID="{C8C6B137-076B-7E4D-B126-8521297B652F}" presName="linNode" presStyleCnt="0"/>
      <dgm:spPr/>
    </dgm:pt>
    <dgm:pt modelId="{3D8E6BDF-9023-1E4E-97A8-7E6E029D10AA}" type="pres">
      <dgm:prSet presAssocID="{C8C6B137-076B-7E4D-B126-8521297B652F}" presName="parentText" presStyleLbl="node1" presStyleIdx="6" presStyleCnt="10" custScaleX="71702">
        <dgm:presLayoutVars>
          <dgm:chMax val="1"/>
          <dgm:bulletEnabled val="1"/>
        </dgm:presLayoutVars>
      </dgm:prSet>
      <dgm:spPr/>
    </dgm:pt>
    <dgm:pt modelId="{A76B087F-7E92-0442-9C57-5D4647A5E14D}" type="pres">
      <dgm:prSet presAssocID="{C8C6B137-076B-7E4D-B126-8521297B652F}" presName="descendantText" presStyleLbl="alignAccFollowNode1" presStyleIdx="6" presStyleCnt="10">
        <dgm:presLayoutVars>
          <dgm:bulletEnabled val="1"/>
        </dgm:presLayoutVars>
      </dgm:prSet>
      <dgm:spPr/>
    </dgm:pt>
    <dgm:pt modelId="{755211FB-F1A8-1045-984C-CBF447422493}" type="pres">
      <dgm:prSet presAssocID="{50996146-98C7-3D48-BBB3-F950E6AFD24E}" presName="sp" presStyleCnt="0"/>
      <dgm:spPr/>
    </dgm:pt>
    <dgm:pt modelId="{C18D5B04-5A77-3740-BE20-BDB0A2698B6A}" type="pres">
      <dgm:prSet presAssocID="{39E7FA8A-8CE0-D743-8FE4-C0502FF9FE8C}" presName="linNode" presStyleCnt="0"/>
      <dgm:spPr/>
    </dgm:pt>
    <dgm:pt modelId="{889FBD83-2D7F-0F42-85EA-67DEE0AC0875}" type="pres">
      <dgm:prSet presAssocID="{39E7FA8A-8CE0-D743-8FE4-C0502FF9FE8C}" presName="parentText" presStyleLbl="node1" presStyleIdx="7" presStyleCnt="10" custScaleX="71702">
        <dgm:presLayoutVars>
          <dgm:chMax val="1"/>
          <dgm:bulletEnabled val="1"/>
        </dgm:presLayoutVars>
      </dgm:prSet>
      <dgm:spPr/>
    </dgm:pt>
    <dgm:pt modelId="{0501D91F-7312-ED4E-A3BD-99A7B40E11D1}" type="pres">
      <dgm:prSet presAssocID="{39E7FA8A-8CE0-D743-8FE4-C0502FF9FE8C}" presName="descendantText" presStyleLbl="alignAccFollowNode1" presStyleIdx="7" presStyleCnt="10">
        <dgm:presLayoutVars>
          <dgm:bulletEnabled val="1"/>
        </dgm:presLayoutVars>
      </dgm:prSet>
      <dgm:spPr/>
    </dgm:pt>
    <dgm:pt modelId="{D3936134-78FF-E847-8E5A-AA2E097D6DE7}" type="pres">
      <dgm:prSet presAssocID="{AA7BF875-7ADE-A54B-A346-72A9332E60ED}" presName="sp" presStyleCnt="0"/>
      <dgm:spPr/>
    </dgm:pt>
    <dgm:pt modelId="{AD5E1883-A3A3-7A40-AD30-54975B351C1C}" type="pres">
      <dgm:prSet presAssocID="{B48C23F1-1C39-E849-B072-7E2E83C1F71D}" presName="linNode" presStyleCnt="0"/>
      <dgm:spPr/>
    </dgm:pt>
    <dgm:pt modelId="{89E63B26-2D5C-034E-B867-B527674F8BB2}" type="pres">
      <dgm:prSet presAssocID="{B48C23F1-1C39-E849-B072-7E2E83C1F71D}" presName="parentText" presStyleLbl="node1" presStyleIdx="8" presStyleCnt="10" custScaleX="71702">
        <dgm:presLayoutVars>
          <dgm:chMax val="1"/>
          <dgm:bulletEnabled val="1"/>
        </dgm:presLayoutVars>
      </dgm:prSet>
      <dgm:spPr/>
    </dgm:pt>
    <dgm:pt modelId="{12D5D6C0-84B3-8245-A5B7-AD9934792907}" type="pres">
      <dgm:prSet presAssocID="{B48C23F1-1C39-E849-B072-7E2E83C1F71D}" presName="descendantText" presStyleLbl="alignAccFollowNode1" presStyleIdx="8" presStyleCnt="10">
        <dgm:presLayoutVars>
          <dgm:bulletEnabled val="1"/>
        </dgm:presLayoutVars>
      </dgm:prSet>
      <dgm:spPr/>
    </dgm:pt>
    <dgm:pt modelId="{9A49E2B2-D36F-3F46-A99F-D2AB73936E7A}" type="pres">
      <dgm:prSet presAssocID="{F2E88BE0-E3A4-3A42-B1B3-477F52FDDBB5}" presName="sp" presStyleCnt="0"/>
      <dgm:spPr/>
    </dgm:pt>
    <dgm:pt modelId="{1F33FF69-9AF1-C74C-B95A-FF114D10010D}" type="pres">
      <dgm:prSet presAssocID="{C7856633-9E29-4F42-BF3D-A23F41C5C916}" presName="linNode" presStyleCnt="0"/>
      <dgm:spPr/>
    </dgm:pt>
    <dgm:pt modelId="{1BBE4369-0FAF-1E4F-BBAB-60946B5F171A}" type="pres">
      <dgm:prSet presAssocID="{C7856633-9E29-4F42-BF3D-A23F41C5C916}" presName="parentText" presStyleLbl="node1" presStyleIdx="9" presStyleCnt="10" custScaleX="71702">
        <dgm:presLayoutVars>
          <dgm:chMax val="1"/>
          <dgm:bulletEnabled val="1"/>
        </dgm:presLayoutVars>
      </dgm:prSet>
      <dgm:spPr/>
    </dgm:pt>
    <dgm:pt modelId="{F833E38E-42A6-144B-B52D-B9CAFDC3E703}" type="pres">
      <dgm:prSet presAssocID="{C7856633-9E29-4F42-BF3D-A23F41C5C916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89E34F01-4A59-3744-B947-5BE5FEF704FB}" srcId="{5543839D-BD10-6C43-99D3-789DC3851B66}" destId="{1C86E7BE-A61C-874C-BC6B-00149D3F844E}" srcOrd="3" destOrd="0" parTransId="{0F7647E5-A12D-B049-BBF7-E653CA92EED9}" sibTransId="{DAE44122-3260-1649-90AB-B480AE586B5B}"/>
    <dgm:cxn modelId="{FE5FEF0B-FCDE-6448-9FFE-4D7BA02FA193}" type="presOf" srcId="{6937EA13-7929-F441-851A-3FA9E35B7549}" destId="{0501D91F-7312-ED4E-A3BD-99A7B40E11D1}" srcOrd="0" destOrd="0" presId="urn:microsoft.com/office/officeart/2005/8/layout/vList5"/>
    <dgm:cxn modelId="{55D52F13-A1A8-8F45-A90B-C0A10E8F2476}" type="presOf" srcId="{1C86E7BE-A61C-874C-BC6B-00149D3F844E}" destId="{6C3F4D2D-6567-1E4C-8423-130D96D91A1F}" srcOrd="0" destOrd="0" presId="urn:microsoft.com/office/officeart/2005/8/layout/vList5"/>
    <dgm:cxn modelId="{AF591316-E000-DD4F-A539-2104051466DB}" srcId="{0690B387-B468-9944-8D0B-CEA622C8F690}" destId="{2459FBCD-C1BC-5E49-8AD3-D73262F7CDA4}" srcOrd="0" destOrd="0" parTransId="{13CCE018-7CB1-6C4F-B3BC-752C20E3A20D}" sibTransId="{A2218BEB-93DE-974F-8AC2-4E933926727E}"/>
    <dgm:cxn modelId="{8F1FD01C-7493-1A44-9CAC-EECCF268061C}" type="presOf" srcId="{911E44E7-CEF1-F44C-8AEB-E2359589BC66}" destId="{12D5D6C0-84B3-8245-A5B7-AD9934792907}" srcOrd="0" destOrd="0" presId="urn:microsoft.com/office/officeart/2005/8/layout/vList5"/>
    <dgm:cxn modelId="{6C3C771D-82AC-A54A-A69B-2CB0454AA3F8}" srcId="{5543839D-BD10-6C43-99D3-789DC3851B66}" destId="{C8C6B137-076B-7E4D-B126-8521297B652F}" srcOrd="6" destOrd="0" parTransId="{E759654F-1F95-0345-8DA8-13657E138D8B}" sibTransId="{50996146-98C7-3D48-BBB3-F950E6AFD24E}"/>
    <dgm:cxn modelId="{B97BD91E-FB6D-A84C-B3A2-C1E7E1D0891A}" type="presOf" srcId="{39E7FA8A-8CE0-D743-8FE4-C0502FF9FE8C}" destId="{889FBD83-2D7F-0F42-85EA-67DEE0AC0875}" srcOrd="0" destOrd="0" presId="urn:microsoft.com/office/officeart/2005/8/layout/vList5"/>
    <dgm:cxn modelId="{B52C1626-32FB-EB41-B42F-96FAFDE210F0}" type="presOf" srcId="{58322942-0677-294E-B9A3-83E739E4A342}" destId="{A6BBBD80-32C5-6F42-97A3-8E9EE8F25909}" srcOrd="0" destOrd="0" presId="urn:microsoft.com/office/officeart/2005/8/layout/vList5"/>
    <dgm:cxn modelId="{BA6D3C30-4EFF-A14A-AF12-9A3C05D440A2}" srcId="{39E7FA8A-8CE0-D743-8FE4-C0502FF9FE8C}" destId="{6937EA13-7929-F441-851A-3FA9E35B7549}" srcOrd="0" destOrd="0" parTransId="{55E979E8-8894-9B4E-AF03-7C3B7A4950DE}" sibTransId="{B3F508F5-FF13-4E47-AF38-EE14C945AA82}"/>
    <dgm:cxn modelId="{C5DCA93C-4664-0746-BEFB-BB4D8649987E}" srcId="{5543839D-BD10-6C43-99D3-789DC3851B66}" destId="{B48C23F1-1C39-E849-B072-7E2E83C1F71D}" srcOrd="8" destOrd="0" parTransId="{50482AE2-22D0-1E4F-96A9-F8345CD3803E}" sibTransId="{F2E88BE0-E3A4-3A42-B1B3-477F52FDDBB5}"/>
    <dgm:cxn modelId="{5929643F-ECF2-464B-AEE0-1B5E5327026A}" type="presOf" srcId="{0690B387-B468-9944-8D0B-CEA622C8F690}" destId="{3009A57F-4823-D941-B571-F1239FADA315}" srcOrd="0" destOrd="0" presId="urn:microsoft.com/office/officeart/2005/8/layout/vList5"/>
    <dgm:cxn modelId="{C10C7D42-0F0F-C84A-A95A-E5DA4A4FCAE2}" srcId="{5543839D-BD10-6C43-99D3-789DC3851B66}" destId="{209F3896-A813-D441-AC92-6810C3ED58F3}" srcOrd="1" destOrd="0" parTransId="{8D3B367E-0FB2-6D4B-BB4D-7D742888EAFA}" sibTransId="{6BB1EDC2-DE0C-734E-8D98-6A8624260540}"/>
    <dgm:cxn modelId="{75529A47-D200-0F41-B0A5-369DF6253DF8}" srcId="{A2D41F15-0E79-F84F-98F5-1E39163A60F2}" destId="{02D1A1F3-D8F7-FC4C-8AB9-2E9905FF28AE}" srcOrd="0" destOrd="0" parTransId="{1E3243E3-51FE-D445-9E5C-1D5ACC68E156}" sibTransId="{A1417847-FA88-4148-B84A-0673A958258A}"/>
    <dgm:cxn modelId="{4A1E3C48-32CD-5D48-82D9-FEF3AE74589C}" srcId="{5543839D-BD10-6C43-99D3-789DC3851B66}" destId="{A2D41F15-0E79-F84F-98F5-1E39163A60F2}" srcOrd="5" destOrd="0" parTransId="{27422CC3-8A91-674A-BDCD-BC7BF370A6C8}" sibTransId="{AC7D2819-46F2-3F44-B400-E12723613932}"/>
    <dgm:cxn modelId="{CB9B7454-D8B4-944C-83AD-B5BE311A2813}" type="presOf" srcId="{EDBE6A0B-749E-7F4A-BF1D-C3873DCDFADE}" destId="{F257C1B7-C579-D547-A85A-02278CFEF0D9}" srcOrd="0" destOrd="0" presId="urn:microsoft.com/office/officeart/2005/8/layout/vList5"/>
    <dgm:cxn modelId="{332B135E-9445-C547-AF33-E91DD020DEBF}" type="presOf" srcId="{0D261FD9-86E4-E040-B831-3ED5D39A8220}" destId="{F3AF41E8-0CBA-5F45-BA50-1D56A5BB521E}" srcOrd="0" destOrd="0" presId="urn:microsoft.com/office/officeart/2005/8/layout/vList5"/>
    <dgm:cxn modelId="{E8D2CA6B-FB40-B546-BE32-95D8E12D826C}" type="presOf" srcId="{69245DB3-E570-F044-9CCD-349FA5348AC8}" destId="{A76B087F-7E92-0442-9C57-5D4647A5E14D}" srcOrd="0" destOrd="0" presId="urn:microsoft.com/office/officeart/2005/8/layout/vList5"/>
    <dgm:cxn modelId="{87324771-EEE2-C44A-B979-6B11C0130270}" srcId="{C7856633-9E29-4F42-BF3D-A23F41C5C916}" destId="{2187D562-A920-CB41-A05B-0991170F547E}" srcOrd="0" destOrd="0" parTransId="{31DB02A0-639C-EE49-BC2F-B716FF1719CF}" sibTransId="{D10E6F01-1124-C748-9827-DAFFD4F135F9}"/>
    <dgm:cxn modelId="{3616D871-5156-F84D-B036-5C155FB0CC3F}" srcId="{EDBE6A0B-749E-7F4A-BF1D-C3873DCDFADE}" destId="{0D261FD9-86E4-E040-B831-3ED5D39A8220}" srcOrd="0" destOrd="0" parTransId="{3189CF99-74DB-5241-B5A0-21EDCC01A79A}" sibTransId="{F65FD2D6-AD17-554F-8EA8-D65D57B1CDD1}"/>
    <dgm:cxn modelId="{C7200C75-4549-2845-9F11-2638CBE45AC0}" type="presOf" srcId="{B48C23F1-1C39-E849-B072-7E2E83C1F71D}" destId="{89E63B26-2D5C-034E-B867-B527674F8BB2}" srcOrd="0" destOrd="0" presId="urn:microsoft.com/office/officeart/2005/8/layout/vList5"/>
    <dgm:cxn modelId="{BD724B7A-4182-B74A-9EE8-57B59416F694}" srcId="{5543839D-BD10-6C43-99D3-789DC3851B66}" destId="{EDBE6A0B-749E-7F4A-BF1D-C3873DCDFADE}" srcOrd="4" destOrd="0" parTransId="{82907ED5-993F-8C41-A52A-E1366876DEA6}" sibTransId="{C35BDCFE-00D0-614C-8BEF-96B50F188609}"/>
    <dgm:cxn modelId="{2B9F7C8F-F052-6F49-9203-D5198E5C690D}" srcId="{58322942-0677-294E-B9A3-83E739E4A342}" destId="{4E28B144-11DF-C949-B274-43E1F5422B93}" srcOrd="0" destOrd="0" parTransId="{C154B463-D7F1-C74D-82E3-F2EF8E39293E}" sibTransId="{F5F499DB-6737-CB47-A0A2-D80CFF2C5A8B}"/>
    <dgm:cxn modelId="{BB5BC398-8D90-C543-A668-FDDFBC748694}" type="presOf" srcId="{4E28B144-11DF-C949-B274-43E1F5422B93}" destId="{4B22E607-4743-B74E-A3A7-41D9B6E178AB}" srcOrd="0" destOrd="0" presId="urn:microsoft.com/office/officeart/2005/8/layout/vList5"/>
    <dgm:cxn modelId="{47DD79A0-B2E4-E24C-A8E9-06A1A1A6B551}" type="presOf" srcId="{2187D562-A920-CB41-A05B-0991170F547E}" destId="{F833E38E-42A6-144B-B52D-B9CAFDC3E703}" srcOrd="0" destOrd="0" presId="urn:microsoft.com/office/officeart/2005/8/layout/vList5"/>
    <dgm:cxn modelId="{5F0C21AC-697A-BF49-959A-FAB310B624E9}" srcId="{5543839D-BD10-6C43-99D3-789DC3851B66}" destId="{0690B387-B468-9944-8D0B-CEA622C8F690}" srcOrd="2" destOrd="0" parTransId="{C353CA44-0988-6C42-A028-47E48A63AF1E}" sibTransId="{51798323-A8DE-C645-8FD7-7065F1CE800C}"/>
    <dgm:cxn modelId="{1E801DB4-2B31-E944-9782-BA342A81BE02}" srcId="{5543839D-BD10-6C43-99D3-789DC3851B66}" destId="{39E7FA8A-8CE0-D743-8FE4-C0502FF9FE8C}" srcOrd="7" destOrd="0" parTransId="{674B5122-4C41-6845-ADEE-7306A31B7FD0}" sibTransId="{AA7BF875-7ADE-A54B-A346-72A9332E60ED}"/>
    <dgm:cxn modelId="{112EE6BE-9480-E64F-AF19-5551F498E5D0}" srcId="{B48C23F1-1C39-E849-B072-7E2E83C1F71D}" destId="{911E44E7-CEF1-F44C-8AEB-E2359589BC66}" srcOrd="0" destOrd="0" parTransId="{59C6C274-7905-DA48-BB90-20E8D4CD68F5}" sibTransId="{5AF64142-AD33-7745-9816-E6AA51E53ECB}"/>
    <dgm:cxn modelId="{B1C76EC0-54C2-E642-8589-D231515C09B7}" srcId="{C8C6B137-076B-7E4D-B126-8521297B652F}" destId="{69245DB3-E570-F044-9CCD-349FA5348AC8}" srcOrd="0" destOrd="0" parTransId="{263C0760-FF2B-F445-9DE8-9478BB8C1B03}" sibTransId="{9205BF9F-AA2C-9646-A252-9B7EE69D8A9D}"/>
    <dgm:cxn modelId="{F922AACE-B784-414A-B429-8D095000C4F7}" type="presOf" srcId="{73E216B7-7CB6-9A45-9E8D-B5A30313C7E3}" destId="{97175251-DADF-2B47-A025-09638558649C}" srcOrd="0" destOrd="0" presId="urn:microsoft.com/office/officeart/2005/8/layout/vList5"/>
    <dgm:cxn modelId="{EB7BA0D5-B784-D149-A4F2-CFAFBB1C9B10}" type="presOf" srcId="{209F3896-A813-D441-AC92-6810C3ED58F3}" destId="{9D325DF8-8E4E-EE41-A6B8-6BDCD6312805}" srcOrd="0" destOrd="0" presId="urn:microsoft.com/office/officeart/2005/8/layout/vList5"/>
    <dgm:cxn modelId="{218EDED5-FE7A-4544-BEE5-D5B6CEC34B3B}" srcId="{5543839D-BD10-6C43-99D3-789DC3851B66}" destId="{58322942-0677-294E-B9A3-83E739E4A342}" srcOrd="0" destOrd="0" parTransId="{591EF8C7-8228-754D-A4AA-3EDCD2E097EC}" sibTransId="{1861EEEB-A4D6-194F-83FF-6A6BA0B83012}"/>
    <dgm:cxn modelId="{C1BE8CDA-2F92-8642-878B-09EA1C5509F3}" srcId="{5543839D-BD10-6C43-99D3-789DC3851B66}" destId="{C7856633-9E29-4F42-BF3D-A23F41C5C916}" srcOrd="9" destOrd="0" parTransId="{BCA8B8FC-F7BA-DD48-8F8E-AF05C4118517}" sibTransId="{766CD819-A0A6-DE45-8C75-CD243BD805F8}"/>
    <dgm:cxn modelId="{FE4E70E1-D0B9-1844-9227-31C3E37B502B}" srcId="{1C86E7BE-A61C-874C-BC6B-00149D3F844E}" destId="{73E216B7-7CB6-9A45-9E8D-B5A30313C7E3}" srcOrd="0" destOrd="0" parTransId="{8017AAEC-199A-6A4C-8439-11D3534F546B}" sibTransId="{3209A326-2DCC-4B46-BB7A-AC10CC6E2BE3}"/>
    <dgm:cxn modelId="{11CE4DE2-33F8-B847-B163-4C0246330137}" type="presOf" srcId="{A2D41F15-0E79-F84F-98F5-1E39163A60F2}" destId="{53344E45-C0F7-7547-BFB4-BB9217C9E92A}" srcOrd="0" destOrd="0" presId="urn:microsoft.com/office/officeart/2005/8/layout/vList5"/>
    <dgm:cxn modelId="{8AFB50E2-5472-3448-8435-42F3306A7E44}" srcId="{209F3896-A813-D441-AC92-6810C3ED58F3}" destId="{18648C2F-9291-AF46-90FE-AF2018B83834}" srcOrd="0" destOrd="0" parTransId="{87F02DFF-275E-414F-9449-9A90438A0AA3}" sibTransId="{688158A5-B5E7-B042-BC3D-F21B06C8C87A}"/>
    <dgm:cxn modelId="{3C9D55E4-DD97-F547-A7B9-61C714FED4C7}" type="presOf" srcId="{C8C6B137-076B-7E4D-B126-8521297B652F}" destId="{3D8E6BDF-9023-1E4E-97A8-7E6E029D10AA}" srcOrd="0" destOrd="0" presId="urn:microsoft.com/office/officeart/2005/8/layout/vList5"/>
    <dgm:cxn modelId="{54963FE6-4749-D142-829F-0471F440D9F2}" type="presOf" srcId="{C7856633-9E29-4F42-BF3D-A23F41C5C916}" destId="{1BBE4369-0FAF-1E4F-BBAB-60946B5F171A}" srcOrd="0" destOrd="0" presId="urn:microsoft.com/office/officeart/2005/8/layout/vList5"/>
    <dgm:cxn modelId="{C4FB4EE6-87EB-4545-8072-02F97E58C21B}" type="presOf" srcId="{18648C2F-9291-AF46-90FE-AF2018B83834}" destId="{3A433D23-9160-0545-B103-B582B8A6EBA6}" srcOrd="0" destOrd="0" presId="urn:microsoft.com/office/officeart/2005/8/layout/vList5"/>
    <dgm:cxn modelId="{BEDDD6F0-C834-6240-A3C0-000B76B862EA}" type="presOf" srcId="{2459FBCD-C1BC-5E49-8AD3-D73262F7CDA4}" destId="{58F790FB-2513-C248-8BB6-E55E8C69AE9E}" srcOrd="0" destOrd="0" presId="urn:microsoft.com/office/officeart/2005/8/layout/vList5"/>
    <dgm:cxn modelId="{57BBFCF8-2266-B94F-940E-E872AA570CE7}" type="presOf" srcId="{5543839D-BD10-6C43-99D3-789DC3851B66}" destId="{F10F42D4-3FA2-2E49-9ED8-D197BAE00FB6}" srcOrd="0" destOrd="0" presId="urn:microsoft.com/office/officeart/2005/8/layout/vList5"/>
    <dgm:cxn modelId="{991A85FB-A384-4247-9CD2-C0952FFE9FC2}" type="presOf" srcId="{02D1A1F3-D8F7-FC4C-8AB9-2E9905FF28AE}" destId="{90218169-E665-5846-B79F-31985138B8B5}" srcOrd="0" destOrd="0" presId="urn:microsoft.com/office/officeart/2005/8/layout/vList5"/>
    <dgm:cxn modelId="{5DE081F0-43E6-B24A-A4BB-FF64A8B251FA}" type="presParOf" srcId="{F10F42D4-3FA2-2E49-9ED8-D197BAE00FB6}" destId="{465E9DF2-1BF7-764D-A621-7D7566F008EA}" srcOrd="0" destOrd="0" presId="urn:microsoft.com/office/officeart/2005/8/layout/vList5"/>
    <dgm:cxn modelId="{B01B5A06-11A4-914D-A666-93927325A71B}" type="presParOf" srcId="{465E9DF2-1BF7-764D-A621-7D7566F008EA}" destId="{A6BBBD80-32C5-6F42-97A3-8E9EE8F25909}" srcOrd="0" destOrd="0" presId="urn:microsoft.com/office/officeart/2005/8/layout/vList5"/>
    <dgm:cxn modelId="{819BD512-8E4C-454E-BCE9-7B5B602E4074}" type="presParOf" srcId="{465E9DF2-1BF7-764D-A621-7D7566F008EA}" destId="{4B22E607-4743-B74E-A3A7-41D9B6E178AB}" srcOrd="1" destOrd="0" presId="urn:microsoft.com/office/officeart/2005/8/layout/vList5"/>
    <dgm:cxn modelId="{B80EBBBE-CBFF-9745-85DD-F18290F34255}" type="presParOf" srcId="{F10F42D4-3FA2-2E49-9ED8-D197BAE00FB6}" destId="{4B840DDA-AE5C-D54F-BF4A-0302824C97D2}" srcOrd="1" destOrd="0" presId="urn:microsoft.com/office/officeart/2005/8/layout/vList5"/>
    <dgm:cxn modelId="{3AA1D3F9-2814-4144-A708-5AE3856DAB8A}" type="presParOf" srcId="{F10F42D4-3FA2-2E49-9ED8-D197BAE00FB6}" destId="{0EBD7259-BEBC-BC49-9B52-01AB5DB0DCD0}" srcOrd="2" destOrd="0" presId="urn:microsoft.com/office/officeart/2005/8/layout/vList5"/>
    <dgm:cxn modelId="{1488FD8A-918F-6F4F-A1A4-714C7B47E025}" type="presParOf" srcId="{0EBD7259-BEBC-BC49-9B52-01AB5DB0DCD0}" destId="{9D325DF8-8E4E-EE41-A6B8-6BDCD6312805}" srcOrd="0" destOrd="0" presId="urn:microsoft.com/office/officeart/2005/8/layout/vList5"/>
    <dgm:cxn modelId="{0590A74D-666B-0441-A218-B122585C25D4}" type="presParOf" srcId="{0EBD7259-BEBC-BC49-9B52-01AB5DB0DCD0}" destId="{3A433D23-9160-0545-B103-B582B8A6EBA6}" srcOrd="1" destOrd="0" presId="urn:microsoft.com/office/officeart/2005/8/layout/vList5"/>
    <dgm:cxn modelId="{44C95959-52FC-2A4A-B04E-A2CBDE776A96}" type="presParOf" srcId="{F10F42D4-3FA2-2E49-9ED8-D197BAE00FB6}" destId="{4EE99AA0-DF20-9548-A739-2B5031DE10CF}" srcOrd="3" destOrd="0" presId="urn:microsoft.com/office/officeart/2005/8/layout/vList5"/>
    <dgm:cxn modelId="{8FA95920-9D9D-A049-AEF7-F899CC623854}" type="presParOf" srcId="{F10F42D4-3FA2-2E49-9ED8-D197BAE00FB6}" destId="{1C713C83-936A-8A46-B4B4-7A3F40981707}" srcOrd="4" destOrd="0" presId="urn:microsoft.com/office/officeart/2005/8/layout/vList5"/>
    <dgm:cxn modelId="{FE752DBD-0E9A-AA4B-B024-2C111C6A297B}" type="presParOf" srcId="{1C713C83-936A-8A46-B4B4-7A3F40981707}" destId="{3009A57F-4823-D941-B571-F1239FADA315}" srcOrd="0" destOrd="0" presId="urn:microsoft.com/office/officeart/2005/8/layout/vList5"/>
    <dgm:cxn modelId="{0530ED85-AE0B-D342-B5F8-5EF9D67C902D}" type="presParOf" srcId="{1C713C83-936A-8A46-B4B4-7A3F40981707}" destId="{58F790FB-2513-C248-8BB6-E55E8C69AE9E}" srcOrd="1" destOrd="0" presId="urn:microsoft.com/office/officeart/2005/8/layout/vList5"/>
    <dgm:cxn modelId="{0998C3E0-2C9D-1749-BDB0-49E68375C176}" type="presParOf" srcId="{F10F42D4-3FA2-2E49-9ED8-D197BAE00FB6}" destId="{FEF273FF-7E22-824B-B0EB-19F94F466333}" srcOrd="5" destOrd="0" presId="urn:microsoft.com/office/officeart/2005/8/layout/vList5"/>
    <dgm:cxn modelId="{597DBD41-4294-0746-AD4C-987C29E18B71}" type="presParOf" srcId="{F10F42D4-3FA2-2E49-9ED8-D197BAE00FB6}" destId="{3670AF70-EE69-1C44-89F8-8A9792F444A9}" srcOrd="6" destOrd="0" presId="urn:microsoft.com/office/officeart/2005/8/layout/vList5"/>
    <dgm:cxn modelId="{0ECE3920-6A75-3947-A8EC-692288A98ABA}" type="presParOf" srcId="{3670AF70-EE69-1C44-89F8-8A9792F444A9}" destId="{6C3F4D2D-6567-1E4C-8423-130D96D91A1F}" srcOrd="0" destOrd="0" presId="urn:microsoft.com/office/officeart/2005/8/layout/vList5"/>
    <dgm:cxn modelId="{81F27E64-B70A-D449-8C80-CC7DAB3199DD}" type="presParOf" srcId="{3670AF70-EE69-1C44-89F8-8A9792F444A9}" destId="{97175251-DADF-2B47-A025-09638558649C}" srcOrd="1" destOrd="0" presId="urn:microsoft.com/office/officeart/2005/8/layout/vList5"/>
    <dgm:cxn modelId="{4D52E080-E389-CE4E-9F17-FDDC0154A811}" type="presParOf" srcId="{F10F42D4-3FA2-2E49-9ED8-D197BAE00FB6}" destId="{37D47843-2955-754A-B699-EFC710CB96EE}" srcOrd="7" destOrd="0" presId="urn:microsoft.com/office/officeart/2005/8/layout/vList5"/>
    <dgm:cxn modelId="{8CEFC606-C6DB-1247-85CA-EEE818BEFB3D}" type="presParOf" srcId="{F10F42D4-3FA2-2E49-9ED8-D197BAE00FB6}" destId="{69EC40ED-86FC-DD4F-A628-D23C50843801}" srcOrd="8" destOrd="0" presId="urn:microsoft.com/office/officeart/2005/8/layout/vList5"/>
    <dgm:cxn modelId="{73F792D3-2D1D-314B-92C1-B745E7B9BA26}" type="presParOf" srcId="{69EC40ED-86FC-DD4F-A628-D23C50843801}" destId="{F257C1B7-C579-D547-A85A-02278CFEF0D9}" srcOrd="0" destOrd="0" presId="urn:microsoft.com/office/officeart/2005/8/layout/vList5"/>
    <dgm:cxn modelId="{2993EAC6-1DA7-E54C-9DB6-FCB2E0A51DF4}" type="presParOf" srcId="{69EC40ED-86FC-DD4F-A628-D23C50843801}" destId="{F3AF41E8-0CBA-5F45-BA50-1D56A5BB521E}" srcOrd="1" destOrd="0" presId="urn:microsoft.com/office/officeart/2005/8/layout/vList5"/>
    <dgm:cxn modelId="{C6AE6A2F-1066-8A4B-965D-5D46FF64AC45}" type="presParOf" srcId="{F10F42D4-3FA2-2E49-9ED8-D197BAE00FB6}" destId="{FF81BE24-DF74-7E43-BFCB-98F9BC8C6A69}" srcOrd="9" destOrd="0" presId="urn:microsoft.com/office/officeart/2005/8/layout/vList5"/>
    <dgm:cxn modelId="{27EE2C4C-84A9-894C-AB39-5531B5E4A888}" type="presParOf" srcId="{F10F42D4-3FA2-2E49-9ED8-D197BAE00FB6}" destId="{E1C9C20D-E2B7-D843-9EBF-24C018598736}" srcOrd="10" destOrd="0" presId="urn:microsoft.com/office/officeart/2005/8/layout/vList5"/>
    <dgm:cxn modelId="{0B4B6CE2-CC1F-E74E-848F-EE9CAC35536C}" type="presParOf" srcId="{E1C9C20D-E2B7-D843-9EBF-24C018598736}" destId="{53344E45-C0F7-7547-BFB4-BB9217C9E92A}" srcOrd="0" destOrd="0" presId="urn:microsoft.com/office/officeart/2005/8/layout/vList5"/>
    <dgm:cxn modelId="{9FA73FF8-84C2-E843-9976-87FCE9384046}" type="presParOf" srcId="{E1C9C20D-E2B7-D843-9EBF-24C018598736}" destId="{90218169-E665-5846-B79F-31985138B8B5}" srcOrd="1" destOrd="0" presId="urn:microsoft.com/office/officeart/2005/8/layout/vList5"/>
    <dgm:cxn modelId="{B394B5BF-5386-984A-A430-042103F0BA62}" type="presParOf" srcId="{F10F42D4-3FA2-2E49-9ED8-D197BAE00FB6}" destId="{9D9515D0-7BCB-1B47-9333-9AE2023015C0}" srcOrd="11" destOrd="0" presId="urn:microsoft.com/office/officeart/2005/8/layout/vList5"/>
    <dgm:cxn modelId="{134DBACE-1B6B-BB46-887D-1F77FF4FE065}" type="presParOf" srcId="{F10F42D4-3FA2-2E49-9ED8-D197BAE00FB6}" destId="{146946A2-3467-9C47-B41C-748438077DB4}" srcOrd="12" destOrd="0" presId="urn:microsoft.com/office/officeart/2005/8/layout/vList5"/>
    <dgm:cxn modelId="{24CFF6D3-C09E-1148-A8D5-60FA6820B26F}" type="presParOf" srcId="{146946A2-3467-9C47-B41C-748438077DB4}" destId="{3D8E6BDF-9023-1E4E-97A8-7E6E029D10AA}" srcOrd="0" destOrd="0" presId="urn:microsoft.com/office/officeart/2005/8/layout/vList5"/>
    <dgm:cxn modelId="{3293789D-AB72-C446-ACBD-9F06F3A4B9CF}" type="presParOf" srcId="{146946A2-3467-9C47-B41C-748438077DB4}" destId="{A76B087F-7E92-0442-9C57-5D4647A5E14D}" srcOrd="1" destOrd="0" presId="urn:microsoft.com/office/officeart/2005/8/layout/vList5"/>
    <dgm:cxn modelId="{7E95FBF1-4712-A74D-80BD-72DA8FC2AFFA}" type="presParOf" srcId="{F10F42D4-3FA2-2E49-9ED8-D197BAE00FB6}" destId="{755211FB-F1A8-1045-984C-CBF447422493}" srcOrd="13" destOrd="0" presId="urn:microsoft.com/office/officeart/2005/8/layout/vList5"/>
    <dgm:cxn modelId="{7C72A06B-A6C1-1A41-96D9-35EAC63E5F24}" type="presParOf" srcId="{F10F42D4-3FA2-2E49-9ED8-D197BAE00FB6}" destId="{C18D5B04-5A77-3740-BE20-BDB0A2698B6A}" srcOrd="14" destOrd="0" presId="urn:microsoft.com/office/officeart/2005/8/layout/vList5"/>
    <dgm:cxn modelId="{6A13D55E-5FD7-A143-ADB0-D96F088F83B5}" type="presParOf" srcId="{C18D5B04-5A77-3740-BE20-BDB0A2698B6A}" destId="{889FBD83-2D7F-0F42-85EA-67DEE0AC0875}" srcOrd="0" destOrd="0" presId="urn:microsoft.com/office/officeart/2005/8/layout/vList5"/>
    <dgm:cxn modelId="{0325CC35-AB0D-144E-A4F6-44D6F9E084C1}" type="presParOf" srcId="{C18D5B04-5A77-3740-BE20-BDB0A2698B6A}" destId="{0501D91F-7312-ED4E-A3BD-99A7B40E11D1}" srcOrd="1" destOrd="0" presId="urn:microsoft.com/office/officeart/2005/8/layout/vList5"/>
    <dgm:cxn modelId="{5289999C-D195-8140-8D72-133B140B0910}" type="presParOf" srcId="{F10F42D4-3FA2-2E49-9ED8-D197BAE00FB6}" destId="{D3936134-78FF-E847-8E5A-AA2E097D6DE7}" srcOrd="15" destOrd="0" presId="urn:microsoft.com/office/officeart/2005/8/layout/vList5"/>
    <dgm:cxn modelId="{F886226C-77C3-1F45-AE58-30E79755F4E8}" type="presParOf" srcId="{F10F42D4-3FA2-2E49-9ED8-D197BAE00FB6}" destId="{AD5E1883-A3A3-7A40-AD30-54975B351C1C}" srcOrd="16" destOrd="0" presId="urn:microsoft.com/office/officeart/2005/8/layout/vList5"/>
    <dgm:cxn modelId="{F8F84D42-7852-EB47-A2D9-471D25C01E87}" type="presParOf" srcId="{AD5E1883-A3A3-7A40-AD30-54975B351C1C}" destId="{89E63B26-2D5C-034E-B867-B527674F8BB2}" srcOrd="0" destOrd="0" presId="urn:microsoft.com/office/officeart/2005/8/layout/vList5"/>
    <dgm:cxn modelId="{508C1FED-18F9-5643-97AD-84BD46F18EED}" type="presParOf" srcId="{AD5E1883-A3A3-7A40-AD30-54975B351C1C}" destId="{12D5D6C0-84B3-8245-A5B7-AD9934792907}" srcOrd="1" destOrd="0" presId="urn:microsoft.com/office/officeart/2005/8/layout/vList5"/>
    <dgm:cxn modelId="{93A65C4C-F808-2748-AA3D-FA163AA894B6}" type="presParOf" srcId="{F10F42D4-3FA2-2E49-9ED8-D197BAE00FB6}" destId="{9A49E2B2-D36F-3F46-A99F-D2AB73936E7A}" srcOrd="17" destOrd="0" presId="urn:microsoft.com/office/officeart/2005/8/layout/vList5"/>
    <dgm:cxn modelId="{6B6657AD-2816-4E4A-B9D8-5CA378C8A3A3}" type="presParOf" srcId="{F10F42D4-3FA2-2E49-9ED8-D197BAE00FB6}" destId="{1F33FF69-9AF1-C74C-B95A-FF114D10010D}" srcOrd="18" destOrd="0" presId="urn:microsoft.com/office/officeart/2005/8/layout/vList5"/>
    <dgm:cxn modelId="{8C6DEFAC-B6D3-3348-BA03-14813BE7CADC}" type="presParOf" srcId="{1F33FF69-9AF1-C74C-B95A-FF114D10010D}" destId="{1BBE4369-0FAF-1E4F-BBAB-60946B5F171A}" srcOrd="0" destOrd="0" presId="urn:microsoft.com/office/officeart/2005/8/layout/vList5"/>
    <dgm:cxn modelId="{B33C733C-8C75-764F-BBDA-939158D32896}" type="presParOf" srcId="{1F33FF69-9AF1-C74C-B95A-FF114D10010D}" destId="{F833E38E-42A6-144B-B52D-B9CAFDC3E70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E607-4743-B74E-A3A7-41D9B6E178AB}">
      <dsp:nvSpPr>
        <dsp:cNvPr id="0" name=""/>
        <dsp:cNvSpPr/>
      </dsp:nvSpPr>
      <dsp:spPr>
        <a:xfrm rot="5400000">
          <a:off x="5231968" y="-2449193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Fira Sans" panose="020B0503050000020004" pitchFamily="34" charset="0"/>
            </a:rPr>
            <a:t>	Age of the customers</a:t>
          </a:r>
          <a:endParaRPr lang="en-VN" sz="1800" kern="1200" dirty="0">
            <a:latin typeface="Fira Sans" panose="020B0503050000020004" pitchFamily="34" charset="0"/>
          </a:endParaRPr>
        </a:p>
      </dsp:txBody>
      <dsp:txXfrm rot="-5400000">
        <a:off x="2708324" y="101838"/>
        <a:ext cx="5580933" cy="506257"/>
      </dsp:txXfrm>
    </dsp:sp>
    <dsp:sp modelId="{A6BBBD80-32C5-6F42-97A3-8E9EE8F25909}">
      <dsp:nvSpPr>
        <dsp:cNvPr id="0" name=""/>
        <dsp:cNvSpPr/>
      </dsp:nvSpPr>
      <dsp:spPr>
        <a:xfrm>
          <a:off x="446355" y="0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AGE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34234"/>
        <a:ext cx="2193500" cy="632821"/>
      </dsp:txXfrm>
    </dsp:sp>
    <dsp:sp modelId="{3A433D23-9160-0545-B103-B582B8A6EBA6}">
      <dsp:nvSpPr>
        <dsp:cNvPr id="0" name=""/>
        <dsp:cNvSpPr/>
      </dsp:nvSpPr>
      <dsp:spPr>
        <a:xfrm rot="5400000">
          <a:off x="5231968" y="-1712839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Customer's previous loan applications were rejected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838192"/>
        <a:ext cx="5580933" cy="506257"/>
      </dsp:txXfrm>
    </dsp:sp>
    <dsp:sp modelId="{9D325DF8-8E4E-EE41-A6B8-6BDCD6312805}">
      <dsp:nvSpPr>
        <dsp:cNvPr id="0" name=""/>
        <dsp:cNvSpPr/>
      </dsp:nvSpPr>
      <dsp:spPr>
        <a:xfrm>
          <a:off x="446355" y="740675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PREV_STATUS_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REFUSED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774909"/>
        <a:ext cx="2193500" cy="632821"/>
      </dsp:txXfrm>
    </dsp:sp>
    <dsp:sp modelId="{58F790FB-2513-C248-8BB6-E55E8C69AE9E}">
      <dsp:nvSpPr>
        <dsp:cNvPr id="0" name=""/>
        <dsp:cNvSpPr/>
      </dsp:nvSpPr>
      <dsp:spPr>
        <a:xfrm rot="5400000">
          <a:off x="5231968" y="-976486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Customer gender as a vector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1574545"/>
        <a:ext cx="5580933" cy="506257"/>
      </dsp:txXfrm>
    </dsp:sp>
    <dsp:sp modelId="{3009A57F-4823-D941-B571-F1239FADA315}">
      <dsp:nvSpPr>
        <dsp:cNvPr id="0" name=""/>
        <dsp:cNvSpPr/>
      </dsp:nvSpPr>
      <dsp:spPr>
        <a:xfrm>
          <a:off x="446355" y="1477029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CODE_GENDER_VEC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1511263"/>
        <a:ext cx="2193500" cy="632821"/>
      </dsp:txXfrm>
    </dsp:sp>
    <dsp:sp modelId="{97175251-DADF-2B47-A025-09638558649C}">
      <dsp:nvSpPr>
        <dsp:cNvPr id="0" name=""/>
        <dsp:cNvSpPr/>
      </dsp:nvSpPr>
      <dsp:spPr>
        <a:xfrm rot="5400000">
          <a:off x="5231968" y="-240132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Evaluate the area where customers live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2310899"/>
        <a:ext cx="5580933" cy="506257"/>
      </dsp:txXfrm>
    </dsp:sp>
    <dsp:sp modelId="{6C3F4D2D-6567-1E4C-8423-130D96D91A1F}">
      <dsp:nvSpPr>
        <dsp:cNvPr id="0" name=""/>
        <dsp:cNvSpPr/>
      </dsp:nvSpPr>
      <dsp:spPr>
        <a:xfrm>
          <a:off x="446355" y="2213383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REGION_RATING_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CLIENT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2247617"/>
        <a:ext cx="2193500" cy="632821"/>
      </dsp:txXfrm>
    </dsp:sp>
    <dsp:sp modelId="{F3AF41E8-0CBA-5F45-BA50-1D56A5BB521E}">
      <dsp:nvSpPr>
        <dsp:cNvPr id="0" name=""/>
        <dsp:cNvSpPr/>
      </dsp:nvSpPr>
      <dsp:spPr>
        <a:xfrm rot="5400000">
          <a:off x="5231968" y="496221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Previous loans had revolving contracts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3047253"/>
        <a:ext cx="5580933" cy="506257"/>
      </dsp:txXfrm>
    </dsp:sp>
    <dsp:sp modelId="{F257C1B7-C579-D547-A85A-02278CFEF0D9}">
      <dsp:nvSpPr>
        <dsp:cNvPr id="0" name=""/>
        <dsp:cNvSpPr/>
      </dsp:nvSpPr>
      <dsp:spPr>
        <a:xfrm>
          <a:off x="446355" y="2949736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PREV_TYPE_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REVOLVING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2983970"/>
        <a:ext cx="2193500" cy="632821"/>
      </dsp:txXfrm>
    </dsp:sp>
    <dsp:sp modelId="{90218169-E665-5846-B79F-31985138B8B5}">
      <dsp:nvSpPr>
        <dsp:cNvPr id="0" name=""/>
        <dsp:cNvSpPr/>
      </dsp:nvSpPr>
      <dsp:spPr>
        <a:xfrm rot="5400000">
          <a:off x="5231968" y="1232575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New customer in previous loan application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3783607"/>
        <a:ext cx="5580933" cy="506257"/>
      </dsp:txXfrm>
    </dsp:sp>
    <dsp:sp modelId="{53344E45-C0F7-7547-BFB4-BB9217C9E92A}">
      <dsp:nvSpPr>
        <dsp:cNvPr id="0" name=""/>
        <dsp:cNvSpPr/>
      </dsp:nvSpPr>
      <dsp:spPr>
        <a:xfrm>
          <a:off x="446355" y="3686090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PREV_CLIENT_TYPE_NEW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3720324"/>
        <a:ext cx="2193500" cy="632821"/>
      </dsp:txXfrm>
    </dsp:sp>
    <dsp:sp modelId="{A76B087F-7E92-0442-9C57-5D4647A5E14D}">
      <dsp:nvSpPr>
        <dsp:cNvPr id="0" name=""/>
        <dsp:cNvSpPr/>
      </dsp:nvSpPr>
      <dsp:spPr>
        <a:xfrm rot="5400000">
          <a:off x="5231968" y="1968929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VN" sz="1600" kern="1200" dirty="0">
              <a:latin typeface="Fira Sans" panose="020B0503050000020004" pitchFamily="34" charset="0"/>
            </a:rPr>
            <a:t>	   Price of product customer want to buy</a:t>
          </a:r>
        </a:p>
      </dsp:txBody>
      <dsp:txXfrm rot="-5400000">
        <a:off x="2708324" y="4519961"/>
        <a:ext cx="5580933" cy="506257"/>
      </dsp:txXfrm>
    </dsp:sp>
    <dsp:sp modelId="{3D8E6BDF-9023-1E4E-97A8-7E6E029D10AA}">
      <dsp:nvSpPr>
        <dsp:cNvPr id="0" name=""/>
        <dsp:cNvSpPr/>
      </dsp:nvSpPr>
      <dsp:spPr>
        <a:xfrm>
          <a:off x="446355" y="4422444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AMT_GOODS_PRICE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4456678"/>
        <a:ext cx="2193500" cy="632821"/>
      </dsp:txXfrm>
    </dsp:sp>
    <dsp:sp modelId="{0501D91F-7312-ED4E-A3BD-99A7B40E11D1}">
      <dsp:nvSpPr>
        <dsp:cNvPr id="0" name=""/>
        <dsp:cNvSpPr/>
      </dsp:nvSpPr>
      <dsp:spPr>
        <a:xfrm rot="5400000">
          <a:off x="5231968" y="2705283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Total days of customer experience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5256315"/>
        <a:ext cx="5580933" cy="506257"/>
      </dsp:txXfrm>
    </dsp:sp>
    <dsp:sp modelId="{889FBD83-2D7F-0F42-85EA-67DEE0AC0875}">
      <dsp:nvSpPr>
        <dsp:cNvPr id="0" name=""/>
        <dsp:cNvSpPr/>
      </dsp:nvSpPr>
      <dsp:spPr>
        <a:xfrm>
          <a:off x="446355" y="5158798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DAYS_EMPLOYED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5193032"/>
        <a:ext cx="2193500" cy="632821"/>
      </dsp:txXfrm>
    </dsp:sp>
    <dsp:sp modelId="{12D5D6C0-84B3-8245-A5B7-AD9934792907}">
      <dsp:nvSpPr>
        <dsp:cNvPr id="0" name=""/>
        <dsp:cNvSpPr/>
      </dsp:nvSpPr>
      <dsp:spPr>
        <a:xfrm rot="5400000">
          <a:off x="5231968" y="3441636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Total customer prepayment ratio on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5992668"/>
        <a:ext cx="5580933" cy="506257"/>
      </dsp:txXfrm>
    </dsp:sp>
    <dsp:sp modelId="{89E63B26-2D5C-034E-B867-B527674F8BB2}">
      <dsp:nvSpPr>
        <dsp:cNvPr id="0" name=""/>
        <dsp:cNvSpPr/>
      </dsp:nvSpPr>
      <dsp:spPr>
        <a:xfrm>
          <a:off x="446355" y="5895152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PREV_RATE_DOWN_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PAYMENT_SUM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5929386"/>
        <a:ext cx="2193500" cy="632821"/>
      </dsp:txXfrm>
    </dsp:sp>
    <dsp:sp modelId="{F833E38E-42A6-144B-B52D-B9CAFDC3E703}">
      <dsp:nvSpPr>
        <dsp:cNvPr id="0" name=""/>
        <dsp:cNvSpPr/>
      </dsp:nvSpPr>
      <dsp:spPr>
        <a:xfrm rot="5400000">
          <a:off x="5231968" y="4177990"/>
          <a:ext cx="561031" cy="5608320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      Average customer prepayment ratio on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08324" y="6729022"/>
        <a:ext cx="5580933" cy="506257"/>
      </dsp:txXfrm>
    </dsp:sp>
    <dsp:sp modelId="{1BBE4369-0FAF-1E4F-BBAB-60946B5F171A}">
      <dsp:nvSpPr>
        <dsp:cNvPr id="0" name=""/>
        <dsp:cNvSpPr/>
      </dsp:nvSpPr>
      <dsp:spPr>
        <a:xfrm>
          <a:off x="446355" y="6631506"/>
          <a:ext cx="2261968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PREV_RATE_DOWN_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PAYMENT_MEAN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80589" y="6665740"/>
        <a:ext cx="2193500" cy="632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2E607-4743-B74E-A3A7-41D9B6E178AB}">
      <dsp:nvSpPr>
        <dsp:cNvPr id="0" name=""/>
        <dsp:cNvSpPr/>
      </dsp:nvSpPr>
      <dsp:spPr>
        <a:xfrm rot="5400000">
          <a:off x="5406012" y="-2537728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VN" sz="1400" kern="1200" dirty="0">
              <a:latin typeface="Fira Sans" panose="020B0503050000020004" pitchFamily="34" charset="0"/>
            </a:rPr>
            <a:t>    Credit score from others</a:t>
          </a:r>
        </a:p>
      </dsp:txBody>
      <dsp:txXfrm rot="-5400000">
        <a:off x="2793834" y="101837"/>
        <a:ext cx="5758002" cy="506257"/>
      </dsp:txXfrm>
    </dsp:sp>
    <dsp:sp modelId="{A6BBBD80-32C5-6F42-97A3-8E9EE8F25909}">
      <dsp:nvSpPr>
        <dsp:cNvPr id="0" name=""/>
        <dsp:cNvSpPr/>
      </dsp:nvSpPr>
      <dsp:spPr>
        <a:xfrm>
          <a:off x="460448" y="4321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EXT_SOURCE_2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38555"/>
        <a:ext cx="2264916" cy="632821"/>
      </dsp:txXfrm>
    </dsp:sp>
    <dsp:sp modelId="{3A433D23-9160-0545-B103-B582B8A6EBA6}">
      <dsp:nvSpPr>
        <dsp:cNvPr id="0" name=""/>
        <dsp:cNvSpPr/>
      </dsp:nvSpPr>
      <dsp:spPr>
        <a:xfrm rot="5400000">
          <a:off x="5406012" y="-1801374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Fira Sans" panose="020B0503050000020004" pitchFamily="34" charset="0"/>
            </a:rPr>
            <a:t>     Total number of customer prepayments on previous loans</a:t>
          </a:r>
          <a:endParaRPr lang="en-VN" sz="1400" kern="1200" dirty="0">
            <a:latin typeface="Fira Sans" panose="020B0503050000020004" pitchFamily="34" charset="0"/>
          </a:endParaRPr>
        </a:p>
      </dsp:txBody>
      <dsp:txXfrm rot="-5400000">
        <a:off x="2793834" y="838191"/>
        <a:ext cx="5758002" cy="506257"/>
      </dsp:txXfrm>
    </dsp:sp>
    <dsp:sp modelId="{9D325DF8-8E4E-EE41-A6B8-6BDCD6312805}">
      <dsp:nvSpPr>
        <dsp:cNvPr id="0" name=""/>
        <dsp:cNvSpPr/>
      </dsp:nvSpPr>
      <dsp:spPr>
        <a:xfrm>
          <a:off x="460448" y="740675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PREV_PAYMENT_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Fira Sans" panose="020B0503050000020004" pitchFamily="34" charset="0"/>
            </a:rPr>
            <a:t>COUNT_SUM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774909"/>
        <a:ext cx="2264916" cy="632821"/>
      </dsp:txXfrm>
    </dsp:sp>
    <dsp:sp modelId="{58F790FB-2513-C248-8BB6-E55E8C69AE9E}">
      <dsp:nvSpPr>
        <dsp:cNvPr id="0" name=""/>
        <dsp:cNvSpPr/>
      </dsp:nvSpPr>
      <dsp:spPr>
        <a:xfrm rot="5400000">
          <a:off x="5406012" y="-1065020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Fira Sans" panose="020B0503050000020004" pitchFamily="34" charset="0"/>
            </a:rPr>
            <a:t>	   Average number of customer prepayments on previous loans</a:t>
          </a:r>
          <a:endParaRPr lang="en-VN" sz="1400" kern="1200" dirty="0">
            <a:latin typeface="Fira Sans" panose="020B0503050000020004" pitchFamily="34" charset="0"/>
          </a:endParaRPr>
        </a:p>
      </dsp:txBody>
      <dsp:txXfrm rot="-5400000">
        <a:off x="2793834" y="1574545"/>
        <a:ext cx="5758002" cy="506257"/>
      </dsp:txXfrm>
    </dsp:sp>
    <dsp:sp modelId="{3009A57F-4823-D941-B571-F1239FADA315}">
      <dsp:nvSpPr>
        <dsp:cNvPr id="0" name=""/>
        <dsp:cNvSpPr/>
      </dsp:nvSpPr>
      <dsp:spPr>
        <a:xfrm>
          <a:off x="460448" y="1477029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PREV_PAYMENT_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ira Sans" panose="020B0503050000020004" pitchFamily="34" charset="0"/>
            </a:rPr>
            <a:t>COUNT_MEAN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1511263"/>
        <a:ext cx="2264916" cy="632821"/>
      </dsp:txXfrm>
    </dsp:sp>
    <dsp:sp modelId="{97175251-DADF-2B47-A025-09638558649C}">
      <dsp:nvSpPr>
        <dsp:cNvPr id="0" name=""/>
        <dsp:cNvSpPr/>
      </dsp:nvSpPr>
      <dsp:spPr>
        <a:xfrm rot="5400000">
          <a:off x="5406012" y="-328666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 Average customer installment amount on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2310899"/>
        <a:ext cx="5758002" cy="506257"/>
      </dsp:txXfrm>
    </dsp:sp>
    <dsp:sp modelId="{6C3F4D2D-6567-1E4C-8423-130D96D91A1F}">
      <dsp:nvSpPr>
        <dsp:cNvPr id="0" name=""/>
        <dsp:cNvSpPr/>
      </dsp:nvSpPr>
      <dsp:spPr>
        <a:xfrm>
          <a:off x="460448" y="2213383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PREV_ANNUITY_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MEAN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2247617"/>
        <a:ext cx="2264916" cy="632821"/>
      </dsp:txXfrm>
    </dsp:sp>
    <dsp:sp modelId="{F3AF41E8-0CBA-5F45-BA50-1D56A5BB521E}">
      <dsp:nvSpPr>
        <dsp:cNvPr id="0" name=""/>
        <dsp:cNvSpPr/>
      </dsp:nvSpPr>
      <dsp:spPr>
        <a:xfrm rot="5400000">
          <a:off x="5406012" y="407686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 Customer work group as a vector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3047252"/>
        <a:ext cx="5758002" cy="506257"/>
      </dsp:txXfrm>
    </dsp:sp>
    <dsp:sp modelId="{F257C1B7-C579-D547-A85A-02278CFEF0D9}">
      <dsp:nvSpPr>
        <dsp:cNvPr id="0" name=""/>
        <dsp:cNvSpPr/>
      </dsp:nvSpPr>
      <dsp:spPr>
        <a:xfrm>
          <a:off x="460448" y="2949736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job_group_vec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2983970"/>
        <a:ext cx="2264916" cy="632821"/>
      </dsp:txXfrm>
    </dsp:sp>
    <dsp:sp modelId="{90218169-E665-5846-B79F-31985138B8B5}">
      <dsp:nvSpPr>
        <dsp:cNvPr id="0" name=""/>
        <dsp:cNvSpPr/>
      </dsp:nvSpPr>
      <dsp:spPr>
        <a:xfrm rot="5400000">
          <a:off x="5406012" y="1144040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 Cash loans type in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3783606"/>
        <a:ext cx="5758002" cy="506257"/>
      </dsp:txXfrm>
    </dsp:sp>
    <dsp:sp modelId="{53344E45-C0F7-7547-BFB4-BB9217C9E92A}">
      <dsp:nvSpPr>
        <dsp:cNvPr id="0" name=""/>
        <dsp:cNvSpPr/>
      </dsp:nvSpPr>
      <dsp:spPr>
        <a:xfrm>
          <a:off x="460448" y="3686090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PREV_TYPE_CASH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3720324"/>
        <a:ext cx="2264916" cy="632821"/>
      </dsp:txXfrm>
    </dsp:sp>
    <dsp:sp modelId="{A76B087F-7E92-0442-9C57-5D4647A5E14D}">
      <dsp:nvSpPr>
        <dsp:cNvPr id="0" name=""/>
        <dsp:cNvSpPr/>
      </dsp:nvSpPr>
      <dsp:spPr>
        <a:xfrm rot="5400000">
          <a:off x="5406012" y="1880394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 Previous loans with approved status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4519960"/>
        <a:ext cx="5758002" cy="506257"/>
      </dsp:txXfrm>
    </dsp:sp>
    <dsp:sp modelId="{3D8E6BDF-9023-1E4E-97A8-7E6E029D10AA}">
      <dsp:nvSpPr>
        <dsp:cNvPr id="0" name=""/>
        <dsp:cNvSpPr/>
      </dsp:nvSpPr>
      <dsp:spPr>
        <a:xfrm>
          <a:off x="460448" y="4422444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PREV_STATUS_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APPROVED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4456678"/>
        <a:ext cx="2264916" cy="632821"/>
      </dsp:txXfrm>
    </dsp:sp>
    <dsp:sp modelId="{0501D91F-7312-ED4E-A3BD-99A7B40E11D1}">
      <dsp:nvSpPr>
        <dsp:cNvPr id="0" name=""/>
        <dsp:cNvSpPr/>
      </dsp:nvSpPr>
      <dsp:spPr>
        <a:xfrm rot="5400000">
          <a:off x="5406012" y="2616748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Fira Sans" panose="020B0503050000020004" pitchFamily="34" charset="0"/>
            </a:rPr>
            <a:t>	    Total prepayments on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5256314"/>
        <a:ext cx="5758002" cy="506257"/>
      </dsp:txXfrm>
    </dsp:sp>
    <dsp:sp modelId="{889FBD83-2D7F-0F42-85EA-67DEE0AC0875}">
      <dsp:nvSpPr>
        <dsp:cNvPr id="0" name=""/>
        <dsp:cNvSpPr/>
      </dsp:nvSpPr>
      <dsp:spPr>
        <a:xfrm>
          <a:off x="460448" y="5158798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PREV_DOWN_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ira Sans" panose="020B0503050000020004" pitchFamily="34" charset="0"/>
            </a:rPr>
            <a:t>PAYMENT_SUM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5193032"/>
        <a:ext cx="2264916" cy="632821"/>
      </dsp:txXfrm>
    </dsp:sp>
    <dsp:sp modelId="{12D5D6C0-84B3-8245-A5B7-AD9934792907}">
      <dsp:nvSpPr>
        <dsp:cNvPr id="0" name=""/>
        <dsp:cNvSpPr/>
      </dsp:nvSpPr>
      <dsp:spPr>
        <a:xfrm rot="5400000">
          <a:off x="5406012" y="3353102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 Average prepayments on previous loans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5992668"/>
        <a:ext cx="5758002" cy="506257"/>
      </dsp:txXfrm>
    </dsp:sp>
    <dsp:sp modelId="{89E63B26-2D5C-034E-B867-B527674F8BB2}">
      <dsp:nvSpPr>
        <dsp:cNvPr id="0" name=""/>
        <dsp:cNvSpPr/>
      </dsp:nvSpPr>
      <dsp:spPr>
        <a:xfrm>
          <a:off x="460448" y="5895152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PREV_DOWN_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PAYMENT_MEAN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5929386"/>
        <a:ext cx="2264916" cy="632821"/>
      </dsp:txXfrm>
    </dsp:sp>
    <dsp:sp modelId="{F833E38E-42A6-144B-B52D-B9CAFDC3E703}">
      <dsp:nvSpPr>
        <dsp:cNvPr id="0" name=""/>
        <dsp:cNvSpPr/>
      </dsp:nvSpPr>
      <dsp:spPr>
        <a:xfrm rot="5400000">
          <a:off x="5406012" y="4089456"/>
          <a:ext cx="561031" cy="5785389"/>
        </a:xfrm>
        <a:prstGeom prst="round2Same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0" i="0" u="none" kern="1200" dirty="0">
              <a:latin typeface="Fira Sans" panose="020B0503050000020004" pitchFamily="34" charset="0"/>
            </a:rPr>
            <a:t>	    Type of customer in previous loan</a:t>
          </a:r>
          <a:endParaRPr lang="en-VN" sz="1600" kern="1200" dirty="0">
            <a:latin typeface="Fira Sans" panose="020B0503050000020004" pitchFamily="34" charset="0"/>
          </a:endParaRPr>
        </a:p>
      </dsp:txBody>
      <dsp:txXfrm rot="-5400000">
        <a:off x="2793834" y="6729022"/>
        <a:ext cx="5758002" cy="506257"/>
      </dsp:txXfrm>
    </dsp:sp>
    <dsp:sp modelId="{1BBE4369-0FAF-1E4F-BBAB-60946B5F171A}">
      <dsp:nvSpPr>
        <dsp:cNvPr id="0" name=""/>
        <dsp:cNvSpPr/>
      </dsp:nvSpPr>
      <dsp:spPr>
        <a:xfrm>
          <a:off x="460448" y="6631506"/>
          <a:ext cx="2333384" cy="701289"/>
        </a:xfrm>
        <a:prstGeom prst="roundRect">
          <a:avLst/>
        </a:prstGeom>
        <a:solidFill>
          <a:srgbClr val="EF243C">
            <a:alpha val="4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PREV_TYPE_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CONSUMER</a:t>
          </a:r>
          <a:endParaRPr lang="en-VN" sz="1800" kern="1200" dirty="0">
            <a:latin typeface="Fira Sans" panose="020B0503050000020004" pitchFamily="34" charset="0"/>
          </a:endParaRPr>
        </a:p>
      </dsp:txBody>
      <dsp:txXfrm>
        <a:off x="494682" y="6665740"/>
        <a:ext cx="2264916" cy="632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524A3-114A-DA4C-A7CA-864EA809B3B1}" type="datetimeFigureOut">
              <a:rPr lang="en-VN" smtClean="0"/>
              <a:t>15/9/24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A9AFC-93DB-6C48-A466-97FC733B6FA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3224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A9AFC-93DB-6C48-A466-97FC733B6FA6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282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A9AFC-93DB-6C48-A466-97FC733B6FA6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2609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.pro.vn/FMy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gpreda/home-credit-default-risk-extensive-eda/notebook" TargetMode="External"/><Relationship Id="rId2" Type="http://schemas.openxmlformats.org/officeDocument/2006/relationships/hyperlink" Target="https://www.kaggle.com/code/kmanojus/classification-regression-proble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mpetitions/home-credit-default-risk/discussion/63032" TargetMode="External"/><Relationship Id="rId5" Type="http://schemas.openxmlformats.org/officeDocument/2006/relationships/hyperlink" Target="https://www.kaggle.com/code/phamdinhkhanh/home-credit-default-risk" TargetMode="External"/><Relationship Id="rId4" Type="http://schemas.openxmlformats.org/officeDocument/2006/relationships/hyperlink" Target="https://www.kaggle.com/code/willkoehrsen/start-here-a-gentle-introduc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gân hàng lớn thứ hai Thái Lan đàm phán mua lại Home Credit Việt Nam với  giá 1 tỉ đô la - Tạp chí Kinh tế Sài Gòn">
            <a:extLst>
              <a:ext uri="{FF2B5EF4-FFF2-40B4-BE49-F238E27FC236}">
                <a16:creationId xmlns:a16="http://schemas.microsoft.com/office/drawing/2014/main" id="{E737E366-B423-B286-4A48-1833B86B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2414" y="-190500"/>
            <a:ext cx="15127814" cy="11125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8915400" y="3987105"/>
            <a:ext cx="856903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8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HOME CREDIT </a:t>
            </a:r>
            <a:r>
              <a:rPr lang="en-US" sz="8000" dirty="0">
                <a:solidFill>
                  <a:schemeClr val="bg1">
                    <a:lumMod val="65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DEFAULT RISK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05000" y="0"/>
            <a:ext cx="5658816" cy="2538160"/>
            <a:chOff x="0" y="0"/>
            <a:chExt cx="7545088" cy="3384214"/>
          </a:xfrm>
          <a:solidFill>
            <a:srgbClr val="FF2A48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03898" y="8654158"/>
            <a:ext cx="3956217" cy="1632842"/>
            <a:chOff x="0" y="0"/>
            <a:chExt cx="5274956" cy="2177122"/>
          </a:xfrm>
          <a:solidFill>
            <a:srgbClr val="FF2A48"/>
          </a:solidFill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58400" y="7931409"/>
            <a:ext cx="5575561" cy="83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GROUP NAME</a:t>
            </a:r>
            <a:r>
              <a:rPr lang="en-US" sz="24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DOM DOM</a:t>
            </a:r>
          </a:p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INSTRUCTOR</a:t>
            </a:r>
            <a:r>
              <a:rPr lang="en-US" sz="24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Ph.D</a:t>
            </a:r>
            <a:r>
              <a:rPr lang="en-US" sz="24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DINH THUY TIEN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8A485C4A-7009-D426-7DB2-15E42D5D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4031">
            <a:off x="18324479" y="6674773"/>
            <a:ext cx="1048708" cy="104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2237 C 0.00486 0.0304 0.01389 0.03842 0.01788 0.0483 C 0.02188 0.05941 0.02387 0.07237 0.02587 0.08534 C 0.02787 0.0983 0.02587 0.10941 0.02387 0.12145 C 0.02188 0.1324 0.01884 0.14444 0.01189 0.15432 C 0.00591 0.16435 -0.00416 0.17237 -0.0151 0.17839 C -0.02508 0.18441 -0.03715 0.18842 -0.04913 0.19043 C -0.06111 0.19243 -0.07309 0.19243 -0.08411 0.19043 C -0.09609 0.18842 -0.10712 0.18333 -0.11614 0.1753 C -0.12508 0.16836 -0.13316 0.15941 -0.13715 0.1483 C -0.1421 0.13842 -0.14409 0.12438 -0.14409 0.11342 C -0.14514 0.10231 -0.14409 0.08935 -0.13915 0.07839 C -0.13411 0.06836 -0.12508 0.06034 -0.11311 0.05632 C -0.10113 0.05339 -0.08915 0.0574 -0.08116 0.06435 C -0.07413 0.07145 -0.06909 0.0824 -0.06814 0.09537 C -0.06814 0.10833 -0.06909 0.12037 -0.07413 0.1304 C -0.07916 0.14043 -0.07812 0.14243 -0.09809 0.1554 C -0.11614 0.16944 -0.13411 0.16543 -0.14514 0.16635 C -0.15616 0.16635 -0.1651 0.16234 -0.17613 0.15833 C -0.18811 0.15339 -0.19809 0.14444 -0.20512 0.13642 C -0.21215 0.12839 -0.2151 0.11836 -0.21909 0.10231 C -0.22213 0.08642 -0.22213 0.07839 -0.22213 0.06635 C -0.22213 0.05432 -0.22213 0.04243 -0.22213 0.0304 " pathEditMode="relative" rAng="0" ptsTypes="AAAAAAAAAAAAAAAAAAAAA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12393459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059356" y="2925984"/>
            <a:ext cx="4842987" cy="591712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6722543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86690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6512" y="7822121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8035" y="5190585"/>
            <a:ext cx="4161379" cy="1645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Insufficient credit history for many customers makes </a:t>
            </a:r>
            <a:r>
              <a:rPr lang="en-US" sz="2800" dirty="0">
                <a:solidFill>
                  <a:srgbClr val="FF0000"/>
                </a:solidFill>
              </a:rPr>
              <a:t>accurate risk assessment</a:t>
            </a:r>
            <a:r>
              <a:rPr lang="en-US" sz="2800" dirty="0"/>
              <a:t> challenging.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0783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HIGH RISK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29018" y="186690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INCONSISTENT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704" y="5194856"/>
            <a:ext cx="426054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Information scattered across multiple platforms leads to </a:t>
            </a:r>
            <a:r>
              <a:rPr lang="en-US" sz="2800" dirty="0">
                <a:solidFill>
                  <a:srgbClr val="FF0000"/>
                </a:solidFill>
              </a:rPr>
              <a:t>difficulties in ensuring data </a:t>
            </a:r>
            <a:r>
              <a:rPr lang="en-US" sz="2800" dirty="0"/>
              <a:t>uniformity and reliability.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TIME-CONSUMING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2064" y="5190585"/>
            <a:ext cx="426387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Fragmented and disorganized customer records across different sources </a:t>
            </a:r>
            <a:r>
              <a:rPr lang="en-US" sz="2800" dirty="0">
                <a:solidFill>
                  <a:srgbClr val="FF0000"/>
                </a:solidFill>
              </a:rPr>
              <a:t>slow down</a:t>
            </a:r>
            <a:r>
              <a:rPr lang="en-US" sz="2800" dirty="0"/>
              <a:t> processes.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BUSINESS PROBLEM</a:t>
            </a:r>
            <a:endParaRPr sz="4000" dirty="0"/>
          </a:p>
        </p:txBody>
      </p:sp>
      <p:pic>
        <p:nvPicPr>
          <p:cNvPr id="25" name="Picture 24" descr="A white line drawing of a coin and arrows&#10;&#10;Description automatically generated">
            <a:extLst>
              <a:ext uri="{FF2B5EF4-FFF2-40B4-BE49-F238E27FC236}">
                <a16:creationId xmlns:a16="http://schemas.microsoft.com/office/drawing/2014/main" id="{E25A37D3-1972-0A4B-C9C3-4682C2205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58" y="2227675"/>
            <a:ext cx="1370960" cy="1370960"/>
          </a:xfrm>
          <a:prstGeom prst="rect">
            <a:avLst/>
          </a:prstGeom>
        </p:spPr>
      </p:pic>
      <p:pic>
        <p:nvPicPr>
          <p:cNvPr id="27" name="Picture 26" descr="A white clock with a black background&#10;&#10;Description automatically generated">
            <a:extLst>
              <a:ext uri="{FF2B5EF4-FFF2-40B4-BE49-F238E27FC236}">
                <a16:creationId xmlns:a16="http://schemas.microsoft.com/office/drawing/2014/main" id="{AB347706-03AB-BFAD-CB99-495E68C8B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84" y="8394797"/>
            <a:ext cx="972815" cy="972815"/>
          </a:xfrm>
          <a:prstGeom prst="rect">
            <a:avLst/>
          </a:prstGeom>
        </p:spPr>
      </p:pic>
      <p:pic>
        <p:nvPicPr>
          <p:cNvPr id="29" name="Picture 28" descr="A white and black logo&#10;&#10;Description automatically generated">
            <a:extLst>
              <a:ext uri="{FF2B5EF4-FFF2-40B4-BE49-F238E27FC236}">
                <a16:creationId xmlns:a16="http://schemas.microsoft.com/office/drawing/2014/main" id="{6A2BAC1E-7491-C3E6-1A51-9FD410204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2363000"/>
            <a:ext cx="1185273" cy="1185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web page&#10;&#10;Description automatically generated">
            <a:extLst>
              <a:ext uri="{FF2B5EF4-FFF2-40B4-BE49-F238E27FC236}">
                <a16:creationId xmlns:a16="http://schemas.microsoft.com/office/drawing/2014/main" id="{68391660-07F1-D746-2810-A3234DCC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21948" r="11274" b="22850"/>
          <a:stretch/>
        </p:blipFill>
        <p:spPr>
          <a:xfrm>
            <a:off x="-4114800" y="-778338"/>
            <a:ext cx="13258800" cy="11912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0896600" y="3639723"/>
            <a:ext cx="701061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DATA PREPARATION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86642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9000000">
            <a:off x="706782" y="9757169"/>
            <a:ext cx="2584404" cy="1059662"/>
            <a:chOff x="0" y="0"/>
            <a:chExt cx="3445872" cy="1412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4104975" y="58494"/>
            <a:ext cx="4251044" cy="4115006"/>
            <a:chOff x="0" y="0"/>
            <a:chExt cx="5668058" cy="548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24906" cy="5532120"/>
            </a:xfrm>
            <a:custGeom>
              <a:avLst/>
              <a:gdLst/>
              <a:ahLst/>
              <a:cxnLst/>
              <a:rect l="l" t="t" r="r" b="b"/>
              <a:pathLst>
                <a:path w="5724906" h="5532120">
                  <a:moveTo>
                    <a:pt x="0" y="0"/>
                  </a:moveTo>
                  <a:lnTo>
                    <a:pt x="5654929" y="0"/>
                  </a:lnTo>
                  <a:lnTo>
                    <a:pt x="5655310" y="3429"/>
                  </a:lnTo>
                  <a:cubicBezTo>
                    <a:pt x="5724906" y="988187"/>
                    <a:pt x="5511292" y="2003679"/>
                    <a:pt x="4980559" y="2923032"/>
                  </a:cubicBezTo>
                  <a:cubicBezTo>
                    <a:pt x="4007358" y="4608449"/>
                    <a:pt x="2221611" y="5532120"/>
                    <a:pt x="403860" y="5485003"/>
                  </a:cubicBezTo>
                  <a:lnTo>
                    <a:pt x="0" y="545477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Google Shape;130;p16">
            <a:extLst>
              <a:ext uri="{FF2B5EF4-FFF2-40B4-BE49-F238E27FC236}">
                <a16:creationId xmlns:a16="http://schemas.microsoft.com/office/drawing/2014/main" id="{3306235A-332A-A760-902D-D4B4C9030783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OVERVIEW DATASET</a:t>
            </a:r>
            <a:endParaRPr sz="4000" dirty="0"/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1E3097A-4CDC-5E9C-E3CE-6DDA290F91DA}"/>
              </a:ext>
            </a:extLst>
          </p:cNvPr>
          <p:cNvGrpSpPr>
            <a:grpSpLocks/>
          </p:cNvGrpSpPr>
          <p:nvPr/>
        </p:nvGrpSpPr>
        <p:grpSpPr>
          <a:xfrm>
            <a:off x="2057399" y="2137315"/>
            <a:ext cx="6705599" cy="2701386"/>
            <a:chOff x="-59104" y="-4494281"/>
            <a:chExt cx="9396984" cy="7940294"/>
          </a:xfrm>
          <a:effectLst/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174D7DD-4FD4-49F8-BFFB-E3A4A03CA00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B37B6DBC-6734-6B67-C2F8-42D463D3907F}"/>
              </a:ext>
            </a:extLst>
          </p:cNvPr>
          <p:cNvGrpSpPr>
            <a:grpSpLocks/>
          </p:cNvGrpSpPr>
          <p:nvPr/>
        </p:nvGrpSpPr>
        <p:grpSpPr>
          <a:xfrm>
            <a:off x="10208344" y="2137315"/>
            <a:ext cx="4441152" cy="6031983"/>
            <a:chOff x="-59104" y="-4494281"/>
            <a:chExt cx="9396984" cy="7940294"/>
          </a:xfrm>
          <a:effectLst/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CC9BA0-E60C-C26E-AFD7-D7EC1328A53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 anchor="ctr"/>
            <a:lstStyle/>
            <a:p>
              <a:pPr algn="ctr"/>
              <a:r>
                <a:rPr lang="en-VN" sz="3600" b="1" dirty="0">
                  <a:solidFill>
                    <a:srgbClr val="EF243C"/>
                  </a:solidFill>
                  <a:latin typeface="Futura" panose="020B0602020204020303" pitchFamily="34" charset="-79"/>
                  <a:cs typeface="Futura" panose="020B0602020204020303" pitchFamily="34" charset="-79"/>
                </a:rPr>
                <a:t>MERGE DATA</a:t>
              </a:r>
            </a:p>
            <a:p>
              <a:pPr algn="ctr"/>
              <a:endParaRPr lang="en-VN" sz="3600" b="1" dirty="0">
                <a:solidFill>
                  <a:srgbClr val="EF243C"/>
                </a:solidFill>
                <a:latin typeface="Futura" panose="020B0602020204020303" pitchFamily="34" charset="-79"/>
                <a:cs typeface="Futura" panose="020B0602020204020303" pitchFamily="34" charset="-79"/>
              </a:endParaRPr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339CD8C1-4930-386D-5E9F-7F643B79ED57}"/>
              </a:ext>
            </a:extLst>
          </p:cNvPr>
          <p:cNvGrpSpPr>
            <a:grpSpLocks/>
          </p:cNvGrpSpPr>
          <p:nvPr/>
        </p:nvGrpSpPr>
        <p:grpSpPr>
          <a:xfrm>
            <a:off x="1998983" y="5467912"/>
            <a:ext cx="6764014" cy="2701386"/>
            <a:chOff x="-59104" y="-4494281"/>
            <a:chExt cx="9396984" cy="7940294"/>
          </a:xfrm>
          <a:effectLst/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477B307-784E-4AC5-9F9A-FB88D0A59C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E3E318-2120-C09F-AE53-C69D761A47D7}"/>
              </a:ext>
            </a:extLst>
          </p:cNvPr>
          <p:cNvSpPr txBox="1"/>
          <p:nvPr/>
        </p:nvSpPr>
        <p:spPr>
          <a:xfrm>
            <a:off x="2078354" y="2439233"/>
            <a:ext cx="6684643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APPLICATION_TRAIN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1FF2D-3C8F-4868-7703-6BCD4E57BCBB}"/>
              </a:ext>
            </a:extLst>
          </p:cNvPr>
          <p:cNvSpPr txBox="1"/>
          <p:nvPr/>
        </p:nvSpPr>
        <p:spPr>
          <a:xfrm>
            <a:off x="1998982" y="5851376"/>
            <a:ext cx="6764013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PREVIOUS_APPLICATION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0B7A-E71C-45D1-A969-58C0B552252E}"/>
              </a:ext>
            </a:extLst>
          </p:cNvPr>
          <p:cNvSpPr txBox="1"/>
          <p:nvPr/>
        </p:nvSpPr>
        <p:spPr>
          <a:xfrm>
            <a:off x="10866820" y="5285451"/>
            <a:ext cx="312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Futura Ultra-Bold"/>
                <a:sym typeface="Futura Ultra-Bold"/>
              </a:rPr>
              <a:t>Rows: 38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Futura Ultra-Bold"/>
                <a:sym typeface="Futura Ultra-Bold"/>
              </a:rPr>
              <a:t>Columns: 264668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05AC3-E638-B4AB-A633-7F4B59104939}"/>
              </a:ext>
            </a:extLst>
          </p:cNvPr>
          <p:cNvSpPr txBox="1"/>
          <p:nvPr/>
        </p:nvSpPr>
        <p:spPr>
          <a:xfrm>
            <a:off x="2362200" y="6381521"/>
            <a:ext cx="6019800" cy="144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Customer loans history at Home Credit</a:t>
            </a: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Futura Ultra-Bold"/>
                <a:cs typeface="Futura Ultra-Bold"/>
                <a:sym typeface="Futura Ultra-Bold"/>
              </a:rPr>
              <a:t>Rows: 37</a:t>
            </a: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Futura Ultra-Bold"/>
                <a:cs typeface="Futura Ultra-Bold"/>
                <a:sym typeface="Futura Ultra-Bold"/>
              </a:rPr>
              <a:t>Columns: </a:t>
            </a:r>
            <a:r>
              <a:rPr lang="en-VN" sz="2400" dirty="0"/>
              <a:t>1670214</a:t>
            </a:r>
            <a:endParaRPr lang="en-US" sz="2400" dirty="0"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3551994-F50B-56EB-EC20-9AC5F19C1648}"/>
              </a:ext>
            </a:extLst>
          </p:cNvPr>
          <p:cNvSpPr/>
          <p:nvPr/>
        </p:nvSpPr>
        <p:spPr>
          <a:xfrm>
            <a:off x="9062277" y="4877383"/>
            <a:ext cx="785828" cy="532233"/>
          </a:xfrm>
          <a:prstGeom prst="rightArrow">
            <a:avLst/>
          </a:prstGeom>
          <a:solidFill>
            <a:srgbClr val="EF243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C47B4-D89C-DE46-AD0E-7D36447534E4}"/>
              </a:ext>
            </a:extLst>
          </p:cNvPr>
          <p:cNvSpPr txBox="1"/>
          <p:nvPr/>
        </p:nvSpPr>
        <p:spPr>
          <a:xfrm>
            <a:off x="2519046" y="3121778"/>
            <a:ext cx="63963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Customer demographic and loan application data</a:t>
            </a:r>
            <a:endParaRPr lang="en-US" sz="2400" dirty="0">
              <a:solidFill>
                <a:srgbClr val="EF233C"/>
              </a:solidFill>
              <a:cs typeface="Futura Ultra-Bold"/>
              <a:sym typeface="Futura Ultra-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Futura Ultra-Bold"/>
                <a:sym typeface="Futura Ultra-Bold"/>
              </a:rPr>
              <a:t>Rows: 122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Futura Ultra-Bold"/>
                <a:sym typeface="Futura Ultra-Bold"/>
              </a:rPr>
              <a:t>Columns: 307221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/>
      <p:bldP spid="11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12393459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059356" y="2925984"/>
            <a:ext cx="4842987" cy="591712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6722543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86690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6512" y="7822121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8035" y="5190585"/>
            <a:ext cx="416137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- 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9072" y="434526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DATA TYPE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29018" y="186690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DUPLICATES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704" y="5194856"/>
            <a:ext cx="426054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dirty="0"/>
              <a:t>Removing duplicates improves dataset quality and model reliability.</a:t>
            </a:r>
            <a:endParaRPr lang="en-US" sz="3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MISSING VALUES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2064" y="5348684"/>
            <a:ext cx="426387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dirty="0"/>
              <a:t>Imputation handles gaps in data to maintain accuracy and integrity.</a:t>
            </a:r>
            <a:endParaRPr lang="en-US" sz="3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PRE-PROCESSING</a:t>
            </a:r>
            <a:endParaRPr sz="4000" dirty="0"/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2781872-3E53-0FDB-1D31-03C810F615AA}"/>
              </a:ext>
            </a:extLst>
          </p:cNvPr>
          <p:cNvSpPr txBox="1"/>
          <p:nvPr/>
        </p:nvSpPr>
        <p:spPr>
          <a:xfrm>
            <a:off x="1304589" y="5143500"/>
            <a:ext cx="4336897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 dirty="0"/>
              <a:t>Ensuring correct data types (numerical/categorical) avoids errors in model training.</a:t>
            </a:r>
            <a:endParaRPr lang="en-US" sz="3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pic>
        <p:nvPicPr>
          <p:cNvPr id="6" name="Picture 5" descr="A black and white picture&#10;&#10;Description automatically generated">
            <a:extLst>
              <a:ext uri="{FF2B5EF4-FFF2-40B4-BE49-F238E27FC236}">
                <a16:creationId xmlns:a16="http://schemas.microsoft.com/office/drawing/2014/main" id="{3330BBE5-28F2-5D48-A89E-0DC9B2CF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27" y="2348685"/>
            <a:ext cx="1154597" cy="1154597"/>
          </a:xfrm>
          <a:prstGeom prst="rect">
            <a:avLst/>
          </a:prstGeom>
        </p:spPr>
      </p:pic>
      <p:pic>
        <p:nvPicPr>
          <p:cNvPr id="10" name="Picture 9" descr="A white icon with a question mark and a magnifying glass&#10;&#10;Description automatically generated">
            <a:extLst>
              <a:ext uri="{FF2B5EF4-FFF2-40B4-BE49-F238E27FC236}">
                <a16:creationId xmlns:a16="http://schemas.microsoft.com/office/drawing/2014/main" id="{B97930AB-07CF-1763-1BB9-B991B0758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35" y="8220301"/>
            <a:ext cx="1245608" cy="1245608"/>
          </a:xfrm>
          <a:prstGeom prst="rect">
            <a:avLst/>
          </a:prstGeom>
        </p:spPr>
      </p:pic>
      <p:pic>
        <p:nvPicPr>
          <p:cNvPr id="30" name="Picture 29" descr="A white square with black background&#10;&#10;Description automatically generated">
            <a:extLst>
              <a:ext uri="{FF2B5EF4-FFF2-40B4-BE49-F238E27FC236}">
                <a16:creationId xmlns:a16="http://schemas.microsoft.com/office/drawing/2014/main" id="{52C7B9C5-76D3-D4B3-349D-C835BB7A2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92" y="2409547"/>
            <a:ext cx="1032873" cy="10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1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9000000">
            <a:off x="706782" y="9757169"/>
            <a:ext cx="2584404" cy="1059662"/>
            <a:chOff x="0" y="0"/>
            <a:chExt cx="3445872" cy="1412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4104975" y="58494"/>
            <a:ext cx="4251044" cy="4115006"/>
            <a:chOff x="0" y="0"/>
            <a:chExt cx="5668058" cy="548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24906" cy="5532120"/>
            </a:xfrm>
            <a:custGeom>
              <a:avLst/>
              <a:gdLst/>
              <a:ahLst/>
              <a:cxnLst/>
              <a:rect l="l" t="t" r="r" b="b"/>
              <a:pathLst>
                <a:path w="5724906" h="5532120">
                  <a:moveTo>
                    <a:pt x="0" y="0"/>
                  </a:moveTo>
                  <a:lnTo>
                    <a:pt x="5654929" y="0"/>
                  </a:lnTo>
                  <a:lnTo>
                    <a:pt x="5655310" y="3429"/>
                  </a:lnTo>
                  <a:cubicBezTo>
                    <a:pt x="5724906" y="988187"/>
                    <a:pt x="5511292" y="2003679"/>
                    <a:pt x="4980559" y="2923032"/>
                  </a:cubicBezTo>
                  <a:cubicBezTo>
                    <a:pt x="4007358" y="4608449"/>
                    <a:pt x="2221611" y="5532120"/>
                    <a:pt x="403860" y="5485003"/>
                  </a:cubicBezTo>
                  <a:lnTo>
                    <a:pt x="0" y="545477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Google Shape;130;p16">
            <a:extLst>
              <a:ext uri="{FF2B5EF4-FFF2-40B4-BE49-F238E27FC236}">
                <a16:creationId xmlns:a16="http://schemas.microsoft.com/office/drawing/2014/main" id="{3306235A-332A-A760-902D-D4B4C9030783}"/>
              </a:ext>
            </a:extLst>
          </p:cNvPr>
          <p:cNvSpPr/>
          <p:nvPr/>
        </p:nvSpPr>
        <p:spPr>
          <a:xfrm>
            <a:off x="6603667" y="77824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CREATE NEW FEARTURES</a:t>
            </a:r>
            <a:endParaRPr sz="4000" dirty="0"/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1E3097A-4CDC-5E9C-E3CE-6DDA290F91DA}"/>
              </a:ext>
            </a:extLst>
          </p:cNvPr>
          <p:cNvGrpSpPr>
            <a:grpSpLocks/>
          </p:cNvGrpSpPr>
          <p:nvPr/>
        </p:nvGrpSpPr>
        <p:grpSpPr>
          <a:xfrm>
            <a:off x="3407402" y="2433610"/>
            <a:ext cx="4572001" cy="2303430"/>
            <a:chOff x="-59104" y="-4494281"/>
            <a:chExt cx="9396984" cy="7940294"/>
          </a:xfrm>
          <a:effectLst/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174D7DD-4FD4-49F8-BFFB-E3A4A03CA00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339CD8C1-4930-386D-5E9F-7F643B79ED57}"/>
              </a:ext>
            </a:extLst>
          </p:cNvPr>
          <p:cNvGrpSpPr>
            <a:grpSpLocks/>
          </p:cNvGrpSpPr>
          <p:nvPr/>
        </p:nvGrpSpPr>
        <p:grpSpPr>
          <a:xfrm>
            <a:off x="2865641" y="5295900"/>
            <a:ext cx="5677527" cy="4212860"/>
            <a:chOff x="-59104" y="-4494281"/>
            <a:chExt cx="9396984" cy="7940294"/>
          </a:xfrm>
          <a:effectLst/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477B307-784E-4AC5-9F9A-FB88D0A59C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E3E318-2120-C09F-AE53-C69D761A47D7}"/>
              </a:ext>
            </a:extLst>
          </p:cNvPr>
          <p:cNvSpPr txBox="1"/>
          <p:nvPr/>
        </p:nvSpPr>
        <p:spPr>
          <a:xfrm>
            <a:off x="3407402" y="2731723"/>
            <a:ext cx="4572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DAYS_BIRTH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1FF2D-3C8F-4868-7703-6BCD4E57BCBB}"/>
              </a:ext>
            </a:extLst>
          </p:cNvPr>
          <p:cNvSpPr txBox="1"/>
          <p:nvPr/>
        </p:nvSpPr>
        <p:spPr>
          <a:xfrm>
            <a:off x="2865641" y="5645380"/>
            <a:ext cx="5626727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PREVIOUS_APPLICATION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05AC3-E638-B4AB-A633-7F4B59104939}"/>
              </a:ext>
            </a:extLst>
          </p:cNvPr>
          <p:cNvSpPr txBox="1"/>
          <p:nvPr/>
        </p:nvSpPr>
        <p:spPr>
          <a:xfrm>
            <a:off x="3721091" y="3413319"/>
            <a:ext cx="4258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Negative value ( - )</a:t>
            </a: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Calculated by days</a:t>
            </a:r>
            <a:r>
              <a:rPr lang="vi-VN" sz="3200" dirty="0"/>
              <a:t> </a:t>
            </a:r>
            <a:endParaRPr lang="en-US" sz="3200" dirty="0"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3551994-F50B-56EB-EC20-9AC5F19C1648}"/>
              </a:ext>
            </a:extLst>
          </p:cNvPr>
          <p:cNvSpPr/>
          <p:nvPr/>
        </p:nvSpPr>
        <p:spPr>
          <a:xfrm>
            <a:off x="8692353" y="3316448"/>
            <a:ext cx="785828" cy="532233"/>
          </a:xfrm>
          <a:prstGeom prst="rightArrow">
            <a:avLst/>
          </a:prstGeom>
          <a:solidFill>
            <a:srgbClr val="EF243C">
              <a:alpha val="6025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FF0000"/>
              </a:solidFill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D5E10CA4-7199-9AFB-D451-794C2C162385}"/>
              </a:ext>
            </a:extLst>
          </p:cNvPr>
          <p:cNvGrpSpPr>
            <a:grpSpLocks/>
          </p:cNvGrpSpPr>
          <p:nvPr/>
        </p:nvGrpSpPr>
        <p:grpSpPr>
          <a:xfrm>
            <a:off x="10191131" y="2433610"/>
            <a:ext cx="4572001" cy="2303430"/>
            <a:chOff x="-59104" y="-4494281"/>
            <a:chExt cx="9396984" cy="7940294"/>
          </a:xfrm>
          <a:effectLst/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F996DA7C-E077-5012-69D5-18A4F3973866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9F9E8B-7D9F-0452-AB95-96116BF223B1}"/>
              </a:ext>
            </a:extLst>
          </p:cNvPr>
          <p:cNvSpPr txBox="1"/>
          <p:nvPr/>
        </p:nvSpPr>
        <p:spPr>
          <a:xfrm>
            <a:off x="10191131" y="2731723"/>
            <a:ext cx="4572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FEA49F-CA39-29AC-F97C-789DA8362549}"/>
              </a:ext>
            </a:extLst>
          </p:cNvPr>
          <p:cNvSpPr txBox="1"/>
          <p:nvPr/>
        </p:nvSpPr>
        <p:spPr>
          <a:xfrm>
            <a:off x="10504820" y="3413319"/>
            <a:ext cx="4258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Positive value ( + )</a:t>
            </a: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Calculated by years</a:t>
            </a:r>
            <a:r>
              <a:rPr lang="vi-VN" sz="3200" dirty="0"/>
              <a:t> </a:t>
            </a:r>
            <a:endParaRPr lang="en-US" sz="3200" dirty="0"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AA848A3C-8132-20AF-171B-C6F536834AA1}"/>
              </a:ext>
            </a:extLst>
          </p:cNvPr>
          <p:cNvGrpSpPr>
            <a:grpSpLocks/>
          </p:cNvGrpSpPr>
          <p:nvPr/>
        </p:nvGrpSpPr>
        <p:grpSpPr>
          <a:xfrm>
            <a:off x="11023600" y="7679961"/>
            <a:ext cx="2707008" cy="1828799"/>
            <a:chOff x="-59104" y="-4494281"/>
            <a:chExt cx="9396984" cy="7940294"/>
          </a:xfrm>
          <a:effectLst/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80096297-1511-91DF-FA9F-BED880FC66F9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7" name="Group 2">
            <a:extLst>
              <a:ext uri="{FF2B5EF4-FFF2-40B4-BE49-F238E27FC236}">
                <a16:creationId xmlns:a16="http://schemas.microsoft.com/office/drawing/2014/main" id="{E09F066F-C7ED-9D58-E6CB-BDABD10887F2}"/>
              </a:ext>
            </a:extLst>
          </p:cNvPr>
          <p:cNvGrpSpPr>
            <a:grpSpLocks/>
          </p:cNvGrpSpPr>
          <p:nvPr/>
        </p:nvGrpSpPr>
        <p:grpSpPr>
          <a:xfrm>
            <a:off x="11023600" y="5295900"/>
            <a:ext cx="2707008" cy="1828800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445D0C1-B02E-7AB7-D8F8-99312ED0103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E2F2D3C-9F19-57FB-B3DE-C22D454C1159}"/>
              </a:ext>
            </a:extLst>
          </p:cNvPr>
          <p:cNvSpPr txBox="1"/>
          <p:nvPr/>
        </p:nvSpPr>
        <p:spPr>
          <a:xfrm>
            <a:off x="11074400" y="5990713"/>
            <a:ext cx="27070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CD17B-5023-4915-DD06-8999312F2701}"/>
              </a:ext>
            </a:extLst>
          </p:cNvPr>
          <p:cNvSpPr txBox="1"/>
          <p:nvPr/>
        </p:nvSpPr>
        <p:spPr>
          <a:xfrm>
            <a:off x="11023600" y="8317361"/>
            <a:ext cx="27070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MEAN</a:t>
            </a:r>
          </a:p>
        </p:txBody>
      </p:sp>
      <p:sp>
        <p:nvSpPr>
          <p:cNvPr id="36" name="Plus 35">
            <a:extLst>
              <a:ext uri="{FF2B5EF4-FFF2-40B4-BE49-F238E27FC236}">
                <a16:creationId xmlns:a16="http://schemas.microsoft.com/office/drawing/2014/main" id="{566D007D-201B-3035-8FEE-A12E68EB0C02}"/>
              </a:ext>
            </a:extLst>
          </p:cNvPr>
          <p:cNvSpPr/>
          <p:nvPr/>
        </p:nvSpPr>
        <p:spPr>
          <a:xfrm>
            <a:off x="9253834" y="6872780"/>
            <a:ext cx="1059099" cy="1059099"/>
          </a:xfrm>
          <a:prstGeom prst="mathPlus">
            <a:avLst/>
          </a:prstGeom>
          <a:solidFill>
            <a:srgbClr val="EF243C">
              <a:alpha val="6025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14EB28-EC29-5388-A5D2-8CAE986F3A6D}"/>
              </a:ext>
            </a:extLst>
          </p:cNvPr>
          <p:cNvSpPr txBox="1"/>
          <p:nvPr/>
        </p:nvSpPr>
        <p:spPr>
          <a:xfrm>
            <a:off x="3433778" y="6175525"/>
            <a:ext cx="4716813" cy="308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AMT_ANNUITY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ea typeface="Futura Ultra-Bold"/>
                <a:cs typeface="Calibri" panose="020F0502020204030204" pitchFamily="34" charset="0"/>
                <a:sym typeface="Futura Ultra-Bold"/>
              </a:rPr>
              <a:t>AMT_APPLICATION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ea typeface="Futura Ultra-Bold"/>
                <a:cs typeface="Calibri" panose="020F0502020204030204" pitchFamily="34" charset="0"/>
                <a:sym typeface="Futura Ultra-Bold"/>
              </a:rPr>
              <a:t>AMT_DOWN_PAYMENT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ea typeface="Futura Ultra-Bold"/>
                <a:cs typeface="Calibri" panose="020F0502020204030204" pitchFamily="34" charset="0"/>
                <a:sym typeface="Futura Ultra-Bold"/>
              </a:rPr>
              <a:t>AMT_GOODS_PRICE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ea typeface="Futura Ultra-Bold"/>
                <a:cs typeface="Calibri" panose="020F0502020204030204" pitchFamily="34" charset="0"/>
                <a:sym typeface="Futura Ultra-Bold"/>
              </a:rPr>
              <a:t>CNT_PAYMENT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Calibri" panose="020F0502020204030204" pitchFamily="34" charset="0"/>
                <a:ea typeface="Futura Ultra-Bold"/>
                <a:cs typeface="Calibri" panose="020F0502020204030204" pitchFamily="34" charset="0"/>
                <a:sym typeface="Futura Ultra-Bold"/>
              </a:rPr>
              <a:t>RATE_DOWN_PAYMENT</a:t>
            </a:r>
            <a:endParaRPr lang="en-US" sz="2200" dirty="0">
              <a:latin typeface="Calibri" panose="020F0502020204030204" pitchFamily="34" charset="0"/>
              <a:ea typeface="Futura Ultra-Bold"/>
              <a:cs typeface="Calibri" panose="020F0502020204030204" pitchFamily="34" charset="0"/>
              <a:sym typeface="Futur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402181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/>
      <p:bldP spid="16" grpId="0"/>
      <p:bldP spid="17" grpId="0" animBg="1"/>
      <p:bldP spid="21" grpId="0"/>
      <p:bldP spid="22" grpId="0"/>
      <p:bldP spid="29" grpId="0"/>
      <p:bldP spid="30" grpId="0"/>
      <p:bldP spid="36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 with a pencil and a large light bulb with a large brain&#10;&#10;Description automatically generated">
            <a:extLst>
              <a:ext uri="{FF2B5EF4-FFF2-40B4-BE49-F238E27FC236}">
                <a16:creationId xmlns:a16="http://schemas.microsoft.com/office/drawing/2014/main" id="{18980D00-EA22-5AE1-BD64-5A235ECF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0907" y="-857250"/>
            <a:ext cx="13258800" cy="12001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1582400" y="5143500"/>
            <a:ext cx="5427612" cy="58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SOLUTION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24677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8">
            <a:extLst>
              <a:ext uri="{FF2B5EF4-FFF2-40B4-BE49-F238E27FC236}">
                <a16:creationId xmlns:a16="http://schemas.microsoft.com/office/drawing/2014/main" id="{D83CD048-15DD-F409-0B07-84FADBF35DFC}"/>
              </a:ext>
            </a:extLst>
          </p:cNvPr>
          <p:cNvSpPr/>
          <p:nvPr/>
        </p:nvSpPr>
        <p:spPr>
          <a:xfrm>
            <a:off x="1203402" y="4598400"/>
            <a:ext cx="5260200" cy="1090200"/>
          </a:xfrm>
          <a:prstGeom prst="roundRect">
            <a:avLst>
              <a:gd name="adj" fmla="val 19322"/>
            </a:avLst>
          </a:prstGeom>
          <a:solidFill>
            <a:srgbClr val="EF243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VN" sz="4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MODEL SELECTION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F57595DE-339D-A148-C81A-910F8F20F4F7}"/>
              </a:ext>
            </a:extLst>
          </p:cNvPr>
          <p:cNvSpPr/>
          <p:nvPr/>
        </p:nvSpPr>
        <p:spPr>
          <a:xfrm rot="10800000">
            <a:off x="8001000" y="990600"/>
            <a:ext cx="838200" cy="36459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97D6470-3E1D-4A4B-CBC5-1F2B425DFD6C}"/>
              </a:ext>
            </a:extLst>
          </p:cNvPr>
          <p:cNvSpPr/>
          <p:nvPr/>
        </p:nvSpPr>
        <p:spPr>
          <a:xfrm>
            <a:off x="8001000" y="4991100"/>
            <a:ext cx="838200" cy="34290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3C85B39-42AF-BD9D-7D95-68B240C4FB61}"/>
              </a:ext>
            </a:extLst>
          </p:cNvPr>
          <p:cNvSpPr/>
          <p:nvPr/>
        </p:nvSpPr>
        <p:spPr>
          <a:xfrm rot="5400000">
            <a:off x="10782298" y="7344337"/>
            <a:ext cx="685803" cy="3505199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38BE756-B3C9-2FFC-F506-3626D0A2350A}"/>
              </a:ext>
            </a:extLst>
          </p:cNvPr>
          <p:cNvSpPr/>
          <p:nvPr/>
        </p:nvSpPr>
        <p:spPr>
          <a:xfrm rot="16200000">
            <a:off x="14782800" y="7200900"/>
            <a:ext cx="685800" cy="37338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B79DE9-6E85-78E5-F07F-16A52116BBB0}"/>
              </a:ext>
            </a:extLst>
          </p:cNvPr>
          <p:cNvSpPr/>
          <p:nvPr/>
        </p:nvSpPr>
        <p:spPr>
          <a:xfrm>
            <a:off x="14249400" y="2394450"/>
            <a:ext cx="381000" cy="381000"/>
          </a:xfrm>
          <a:prstGeom prst="ellipse">
            <a:avLst/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631CAC-2241-BC59-AD5C-948CD0B26560}"/>
              </a:ext>
            </a:extLst>
          </p:cNvPr>
          <p:cNvCxnSpPr/>
          <p:nvPr/>
        </p:nvCxnSpPr>
        <p:spPr>
          <a:xfrm>
            <a:off x="8915400" y="921750"/>
            <a:ext cx="0" cy="7429500"/>
          </a:xfrm>
          <a:prstGeom prst="straightConnector1">
            <a:avLst/>
          </a:prstGeom>
          <a:ln w="76200">
            <a:solidFill>
              <a:srgbClr val="EF24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FCF60-777A-34C1-2A35-4917824DE67B}"/>
              </a:ext>
            </a:extLst>
          </p:cNvPr>
          <p:cNvCxnSpPr>
            <a:cxnSpLocks/>
          </p:cNvCxnSpPr>
          <p:nvPr/>
        </p:nvCxnSpPr>
        <p:spPr>
          <a:xfrm flipH="1">
            <a:off x="9359462" y="8576672"/>
            <a:ext cx="7633138" cy="0"/>
          </a:xfrm>
          <a:prstGeom prst="straightConnector1">
            <a:avLst/>
          </a:prstGeom>
          <a:ln w="76200">
            <a:solidFill>
              <a:srgbClr val="EF24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60BEC6-179B-7BB9-691E-64E6FFEC043E}"/>
              </a:ext>
            </a:extLst>
          </p:cNvPr>
          <p:cNvSpPr txBox="1"/>
          <p:nvPr/>
        </p:nvSpPr>
        <p:spPr>
          <a:xfrm>
            <a:off x="8001001" y="4051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035CB-D188-5A3E-471F-F4AFC35B484F}"/>
              </a:ext>
            </a:extLst>
          </p:cNvPr>
          <p:cNvSpPr txBox="1"/>
          <p:nvPr/>
        </p:nvSpPr>
        <p:spPr>
          <a:xfrm rot="16200000">
            <a:off x="6335876" y="4525482"/>
            <a:ext cx="279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Interpretability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114C1-602B-8146-3EF4-588829BD7BA6}"/>
              </a:ext>
            </a:extLst>
          </p:cNvPr>
          <p:cNvSpPr txBox="1"/>
          <p:nvPr/>
        </p:nvSpPr>
        <p:spPr>
          <a:xfrm>
            <a:off x="10979608" y="6301321"/>
            <a:ext cx="279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Random Forest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41904-C08B-785B-80A3-7A680058F182}"/>
              </a:ext>
            </a:extLst>
          </p:cNvPr>
          <p:cNvSpPr txBox="1"/>
          <p:nvPr/>
        </p:nvSpPr>
        <p:spPr>
          <a:xfrm>
            <a:off x="10053872" y="4725729"/>
            <a:ext cx="4045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K-Neareast Neighbors </a:t>
            </a:r>
          </a:p>
          <a:p>
            <a:pPr algn="ctr"/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(KNN)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2DBF5-7726-9DC9-ABF6-8439F84B9FED}"/>
              </a:ext>
            </a:extLst>
          </p:cNvPr>
          <p:cNvSpPr txBox="1"/>
          <p:nvPr/>
        </p:nvSpPr>
        <p:spPr>
          <a:xfrm>
            <a:off x="13563600" y="3187689"/>
            <a:ext cx="243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 Tree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2F8C06-7F8C-F845-0B25-F86AA4032784}"/>
              </a:ext>
            </a:extLst>
          </p:cNvPr>
          <p:cNvSpPr/>
          <p:nvPr/>
        </p:nvSpPr>
        <p:spPr>
          <a:xfrm>
            <a:off x="13243590" y="3289294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CCF7AA-8720-D1E9-06B9-0E32A480B737}"/>
              </a:ext>
            </a:extLst>
          </p:cNvPr>
          <p:cNvSpPr/>
          <p:nvPr/>
        </p:nvSpPr>
        <p:spPr>
          <a:xfrm>
            <a:off x="9627494" y="4831095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C9960A-4B45-D8C2-C18F-2F53A767D85B}"/>
              </a:ext>
            </a:extLst>
          </p:cNvPr>
          <p:cNvSpPr/>
          <p:nvPr/>
        </p:nvSpPr>
        <p:spPr>
          <a:xfrm>
            <a:off x="10659598" y="6383874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5BF0A-DCA7-C8D6-8DF5-E49651FE8BAD}"/>
              </a:ext>
            </a:extLst>
          </p:cNvPr>
          <p:cNvSpPr txBox="1"/>
          <p:nvPr/>
        </p:nvSpPr>
        <p:spPr>
          <a:xfrm>
            <a:off x="16992600" y="925651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0C476-C3BC-7449-539E-86740A997A68}"/>
              </a:ext>
            </a:extLst>
          </p:cNvPr>
          <p:cNvSpPr txBox="1"/>
          <p:nvPr/>
        </p:nvSpPr>
        <p:spPr>
          <a:xfrm>
            <a:off x="8007756" y="845027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7BC07-3216-6D71-DBF0-B8ACF47E6B4C}"/>
              </a:ext>
            </a:extLst>
          </p:cNvPr>
          <p:cNvSpPr txBox="1"/>
          <p:nvPr/>
        </p:nvSpPr>
        <p:spPr>
          <a:xfrm>
            <a:off x="8656927" y="925651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71815-D7C6-B09A-EE39-37504E03F7B1}"/>
              </a:ext>
            </a:extLst>
          </p:cNvPr>
          <p:cNvSpPr txBox="1"/>
          <p:nvPr/>
        </p:nvSpPr>
        <p:spPr>
          <a:xfrm>
            <a:off x="14741237" y="2311820"/>
            <a:ext cx="404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EF243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662CB6-8F2C-5005-7C5A-3B63181764A4}"/>
              </a:ext>
            </a:extLst>
          </p:cNvPr>
          <p:cNvSpPr txBox="1"/>
          <p:nvPr/>
        </p:nvSpPr>
        <p:spPr>
          <a:xfrm>
            <a:off x="11647515" y="9519224"/>
            <a:ext cx="298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Implementability</a:t>
            </a:r>
          </a:p>
        </p:txBody>
      </p:sp>
    </p:spTree>
    <p:extLst>
      <p:ext uri="{BB962C8B-B14F-4D97-AF65-F5344CB8AC3E}">
        <p14:creationId xmlns:p14="http://schemas.microsoft.com/office/powerpoint/2010/main" val="33637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 animBg="1"/>
      <p:bldP spid="7" grpId="0" animBg="1"/>
      <p:bldP spid="8" grpId="0" animBg="1"/>
      <p:bldP spid="8" grpId="1" animBg="1"/>
      <p:bldP spid="16" grpId="0"/>
      <p:bldP spid="17" grpId="0"/>
      <p:bldP spid="18" grpId="0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6" grpId="0"/>
      <p:bldP spid="27" grpId="0"/>
      <p:bldP spid="27" grpId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6180853" y="800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 MODEL</a:t>
            </a:r>
            <a:endParaRPr sz="4000" dirty="0"/>
          </a:p>
        </p:txBody>
      </p:sp>
      <p:pic>
        <p:nvPicPr>
          <p:cNvPr id="15" name="Picture 14" descr="A group of red and grey dots&#10;&#10;Description automatically generated">
            <a:extLst>
              <a:ext uri="{FF2B5EF4-FFF2-40B4-BE49-F238E27FC236}">
                <a16:creationId xmlns:a16="http://schemas.microsoft.com/office/drawing/2014/main" id="{65F05FCC-F639-6963-277B-8D2CC730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50" y="5143500"/>
            <a:ext cx="3276600" cy="3276600"/>
          </a:xfrm>
          <a:prstGeom prst="rect">
            <a:avLst/>
          </a:prstGeom>
        </p:spPr>
      </p:pic>
      <p:sp>
        <p:nvSpPr>
          <p:cNvPr id="17" name="Off-page Connector 16">
            <a:extLst>
              <a:ext uri="{FF2B5EF4-FFF2-40B4-BE49-F238E27FC236}">
                <a16:creationId xmlns:a16="http://schemas.microsoft.com/office/drawing/2014/main" id="{5C665470-2CC3-D4AB-0DDD-CFC911D4C532}"/>
              </a:ext>
            </a:extLst>
          </p:cNvPr>
          <p:cNvSpPr/>
          <p:nvPr/>
        </p:nvSpPr>
        <p:spPr>
          <a:xfrm rot="16200000">
            <a:off x="1764663" y="4491357"/>
            <a:ext cx="3276601" cy="4580881"/>
          </a:xfrm>
          <a:prstGeom prst="flowChartOffpageConnector">
            <a:avLst/>
          </a:prstGeom>
          <a:solidFill>
            <a:schemeClr val="bg1">
              <a:lumMod val="50000"/>
              <a:alpha val="702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35984E0-86FB-4392-54CD-B33A23587F62}"/>
              </a:ext>
            </a:extLst>
          </p:cNvPr>
          <p:cNvSpPr>
            <a:spLocks/>
          </p:cNvSpPr>
          <p:nvPr/>
        </p:nvSpPr>
        <p:spPr>
          <a:xfrm>
            <a:off x="13569496" y="5143500"/>
            <a:ext cx="3048000" cy="1392452"/>
          </a:xfrm>
          <a:prstGeom prst="roundRect">
            <a:avLst/>
          </a:prstGeom>
          <a:solidFill>
            <a:srgbClr val="EF243C">
              <a:alpha val="59773"/>
            </a:srgbClr>
          </a:solidFill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YES</a:t>
            </a:r>
            <a:endParaRPr lang="en-VN" sz="4800" b="1" dirty="0">
              <a:solidFill>
                <a:schemeClr val="bg1"/>
              </a:solidFill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D4FF3AAB-C19B-1E06-ACD9-755B71A44F6C}"/>
              </a:ext>
            </a:extLst>
          </p:cNvPr>
          <p:cNvSpPr>
            <a:spLocks/>
          </p:cNvSpPr>
          <p:nvPr/>
        </p:nvSpPr>
        <p:spPr>
          <a:xfrm>
            <a:off x="13569496" y="7027649"/>
            <a:ext cx="3017519" cy="1392452"/>
          </a:xfrm>
          <a:prstGeom prst="roundRect">
            <a:avLst/>
          </a:prstGeom>
          <a:solidFill>
            <a:schemeClr val="bg1">
              <a:lumMod val="50000"/>
              <a:alpha val="40245"/>
            </a:schemeClr>
          </a:solidFill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NO</a:t>
            </a:r>
            <a:endParaRPr lang="en-VN" sz="4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EFDA6-C0BE-18E3-BD2B-380E4379CFE0}"/>
              </a:ext>
            </a:extLst>
          </p:cNvPr>
          <p:cNvSpPr txBox="1"/>
          <p:nvPr/>
        </p:nvSpPr>
        <p:spPr>
          <a:xfrm>
            <a:off x="1670504" y="5996967"/>
            <a:ext cx="3130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b="1" dirty="0">
                <a:solidFill>
                  <a:schemeClr val="bg1"/>
                </a:solidFill>
              </a:rPr>
              <a:t>SELECTED FEARTURES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9D3402B3-19B7-B4EE-1695-97D4CC93596F}"/>
              </a:ext>
            </a:extLst>
          </p:cNvPr>
          <p:cNvSpPr txBox="1"/>
          <p:nvPr/>
        </p:nvSpPr>
        <p:spPr>
          <a:xfrm>
            <a:off x="887974" y="2484119"/>
            <a:ext cx="4695156" cy="74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INPUT VARIABLES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5B2B9D50-8E35-0A67-05E8-04A412D10F39}"/>
              </a:ext>
            </a:extLst>
          </p:cNvPr>
          <p:cNvSpPr txBox="1"/>
          <p:nvPr/>
        </p:nvSpPr>
        <p:spPr>
          <a:xfrm>
            <a:off x="7505160" y="2484119"/>
            <a:ext cx="4252578" cy="74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LOGISTIC MODEL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A2ABC172-4EA9-047F-DD39-B108343ADE00}"/>
              </a:ext>
            </a:extLst>
          </p:cNvPr>
          <p:cNvSpPr txBox="1"/>
          <p:nvPr/>
        </p:nvSpPr>
        <p:spPr>
          <a:xfrm>
            <a:off x="13679768" y="2476500"/>
            <a:ext cx="2103333" cy="74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OUTPUT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ACA7BDD9-054C-9C8E-F91B-EFAC7FA3B5C0}"/>
              </a:ext>
            </a:extLst>
          </p:cNvPr>
          <p:cNvSpPr/>
          <p:nvPr/>
        </p:nvSpPr>
        <p:spPr>
          <a:xfrm rot="16200000">
            <a:off x="12462736" y="2556848"/>
            <a:ext cx="533400" cy="730547"/>
          </a:xfrm>
          <a:prstGeom prst="downArrow">
            <a:avLst>
              <a:gd name="adj1" fmla="val 42593"/>
              <a:gd name="adj2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1CC429E-3607-75F3-40E4-9022FBA2CB0F}"/>
              </a:ext>
            </a:extLst>
          </p:cNvPr>
          <p:cNvSpPr/>
          <p:nvPr/>
        </p:nvSpPr>
        <p:spPr>
          <a:xfrm rot="16200000">
            <a:off x="6266762" y="2585498"/>
            <a:ext cx="533400" cy="730547"/>
          </a:xfrm>
          <a:prstGeom prst="downArrow">
            <a:avLst>
              <a:gd name="adj1" fmla="val 42593"/>
              <a:gd name="adj2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8CF506-5E5A-D575-C8F1-5181FE18EEC5}"/>
              </a:ext>
            </a:extLst>
          </p:cNvPr>
          <p:cNvSpPr txBox="1"/>
          <p:nvPr/>
        </p:nvSpPr>
        <p:spPr>
          <a:xfrm>
            <a:off x="13073579" y="3709169"/>
            <a:ext cx="395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EF243C"/>
                </a:solidFill>
              </a:rPr>
              <a:t>Having trouble paying debt?</a:t>
            </a:r>
            <a:endParaRPr lang="en-VN" sz="3600" b="1" dirty="0">
              <a:solidFill>
                <a:srgbClr val="EF2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7" grpId="0" animBg="1"/>
      <p:bldP spid="19" grpId="0" animBg="1"/>
      <p:bldP spid="21" grpId="0" animBg="1"/>
      <p:bldP spid="24" grpId="0"/>
      <p:bldP spid="25" grpId="0"/>
      <p:bldP spid="26" grpId="0"/>
      <p:bldP spid="28" grpId="0" animBg="1"/>
      <p:bldP spid="29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5693403" y="8763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MOST IMPORTANT FEATURES</a:t>
            </a:r>
            <a:endParaRPr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EFDA6-C0BE-18E3-BD2B-380E4379CFE0}"/>
              </a:ext>
            </a:extLst>
          </p:cNvPr>
          <p:cNvSpPr txBox="1"/>
          <p:nvPr/>
        </p:nvSpPr>
        <p:spPr>
          <a:xfrm>
            <a:off x="1670504" y="6148602"/>
            <a:ext cx="3130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b="1" dirty="0">
                <a:solidFill>
                  <a:schemeClr val="bg1"/>
                </a:solidFill>
              </a:rPr>
              <a:t>SELECTED FEARTURES</a:t>
            </a:r>
          </a:p>
        </p:txBody>
      </p:sp>
      <p:pic>
        <p:nvPicPr>
          <p:cNvPr id="3" name="Picture 2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6ED1C5CD-76EF-02A5-B12D-063624F64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524" b="-1"/>
          <a:stretch/>
        </p:blipFill>
        <p:spPr>
          <a:xfrm>
            <a:off x="4343399" y="2781300"/>
            <a:ext cx="9601200" cy="718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5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78C221-BA08-90B5-A622-40D042059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95316"/>
              </p:ext>
            </p:extLst>
          </p:nvPr>
        </p:nvGraphicFramePr>
        <p:xfrm>
          <a:off x="381000" y="2171700"/>
          <a:ext cx="8763000" cy="733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1175D21-574C-016A-21B2-DAE0F65DD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31587"/>
              </p:ext>
            </p:extLst>
          </p:nvPr>
        </p:nvGraphicFramePr>
        <p:xfrm>
          <a:off x="1066800" y="8343900"/>
          <a:ext cx="15547530" cy="491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Google Shape;130;p16">
            <a:extLst>
              <a:ext uri="{FF2B5EF4-FFF2-40B4-BE49-F238E27FC236}">
                <a16:creationId xmlns:a16="http://schemas.microsoft.com/office/drawing/2014/main" id="{9DED8E2B-B44F-3679-E904-FA5663BDA50A}"/>
              </a:ext>
            </a:extLst>
          </p:cNvPr>
          <p:cNvSpPr/>
          <p:nvPr/>
        </p:nvSpPr>
        <p:spPr>
          <a:xfrm>
            <a:off x="5693402" y="778183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 SELECTION</a:t>
            </a:r>
            <a:endParaRPr sz="4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171DBB-7EEA-CF93-C98E-6522AC648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481825"/>
              </p:ext>
            </p:extLst>
          </p:nvPr>
        </p:nvGraphicFramePr>
        <p:xfrm>
          <a:off x="9095928" y="2171699"/>
          <a:ext cx="9039671" cy="733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47350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7" grpId="0" animBg="1"/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9569" y="1862312"/>
            <a:ext cx="5921046" cy="6793427"/>
            <a:chOff x="0" y="0"/>
            <a:chExt cx="9396956" cy="7940234"/>
          </a:xfrm>
          <a:effectLst/>
        </p:grpSpPr>
        <p:sp>
          <p:nvSpPr>
            <p:cNvPr id="3" name="Freeform 3"/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3557767" y="7550632"/>
            <a:ext cx="2752363" cy="2787403"/>
          </a:xfrm>
          <a:custGeom>
            <a:avLst/>
            <a:gdLst/>
            <a:ahLst/>
            <a:cxnLst/>
            <a:rect l="l" t="t" r="r" b="b"/>
            <a:pathLst>
              <a:path w="4239641" h="4293616">
                <a:moveTo>
                  <a:pt x="2355723" y="15494"/>
                </a:moveTo>
                <a:cubicBezTo>
                  <a:pt x="2628011" y="22606"/>
                  <a:pt x="2902458" y="95758"/>
                  <a:pt x="3154934" y="241554"/>
                </a:cubicBezTo>
                <a:cubicBezTo>
                  <a:pt x="3962908" y="708025"/>
                  <a:pt x="4239641" y="1741170"/>
                  <a:pt x="3773170" y="2549017"/>
                </a:cubicBezTo>
                <a:cubicBezTo>
                  <a:pt x="3646170" y="2768981"/>
                  <a:pt x="3519170" y="2988945"/>
                  <a:pt x="3392170" y="3208909"/>
                </a:cubicBezTo>
                <a:cubicBezTo>
                  <a:pt x="2925699" y="4016883"/>
                  <a:pt x="1892554" y="4293616"/>
                  <a:pt x="1084707" y="3827145"/>
                </a:cubicBezTo>
                <a:cubicBezTo>
                  <a:pt x="276860" y="3360801"/>
                  <a:pt x="0" y="2327783"/>
                  <a:pt x="466471" y="1519809"/>
                </a:cubicBezTo>
                <a:lnTo>
                  <a:pt x="847471" y="859917"/>
                </a:lnTo>
                <a:cubicBezTo>
                  <a:pt x="1168146" y="304419"/>
                  <a:pt x="1756664" y="0"/>
                  <a:pt x="2355723" y="15494"/>
                </a:cubicBezTo>
                <a:close/>
              </a:path>
            </a:pathLst>
          </a:custGeom>
          <a:solidFill>
            <a:srgbClr val="FF2A48">
              <a:alpha val="89103"/>
            </a:srgbClr>
          </a:solidFill>
        </p:spPr>
        <p:txBody>
          <a:bodyPr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10578641" y="1866900"/>
            <a:ext cx="5921046" cy="6793376"/>
            <a:chOff x="0" y="0"/>
            <a:chExt cx="9396956" cy="7940234"/>
          </a:xfrm>
          <a:effectLst/>
        </p:grpSpPr>
        <p:sp>
          <p:nvSpPr>
            <p:cNvPr id="7" name="Freeform 7"/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26004" y="7550632"/>
            <a:ext cx="2427533" cy="2607612"/>
            <a:chOff x="0" y="0"/>
            <a:chExt cx="3759984" cy="4038908"/>
          </a:xfrm>
          <a:solidFill>
            <a:srgbClr val="FF2A48">
              <a:alpha val="89103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239903" y="-14986"/>
              <a:ext cx="4239641" cy="4293616"/>
            </a:xfrm>
            <a:custGeom>
              <a:avLst/>
              <a:gdLst/>
              <a:ahLst/>
              <a:cxnLst/>
              <a:rect l="l" t="t" r="r" b="b"/>
              <a:pathLst>
                <a:path w="4239641" h="4293616">
                  <a:moveTo>
                    <a:pt x="2355723" y="15494"/>
                  </a:moveTo>
                  <a:cubicBezTo>
                    <a:pt x="2628011" y="22606"/>
                    <a:pt x="2902458" y="95758"/>
                    <a:pt x="3154934" y="241554"/>
                  </a:cubicBezTo>
                  <a:cubicBezTo>
                    <a:pt x="3962908" y="708025"/>
                    <a:pt x="4239641" y="1741170"/>
                    <a:pt x="3773170" y="2549017"/>
                  </a:cubicBezTo>
                  <a:cubicBezTo>
                    <a:pt x="3646170" y="2768981"/>
                    <a:pt x="3519170" y="2988945"/>
                    <a:pt x="3392170" y="3208909"/>
                  </a:cubicBezTo>
                  <a:cubicBezTo>
                    <a:pt x="2925699" y="4016883"/>
                    <a:pt x="1892554" y="4293616"/>
                    <a:pt x="1084707" y="3827145"/>
                  </a:cubicBezTo>
                  <a:cubicBezTo>
                    <a:pt x="276860" y="3360801"/>
                    <a:pt x="0" y="2327783"/>
                    <a:pt x="466471" y="1519809"/>
                  </a:cubicBezTo>
                  <a:lnTo>
                    <a:pt x="847471" y="859917"/>
                  </a:lnTo>
                  <a:cubicBezTo>
                    <a:pt x="1168146" y="304419"/>
                    <a:pt x="1756664" y="0"/>
                    <a:pt x="2355723" y="1549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69587" y="2535838"/>
            <a:ext cx="59210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DO HOANG ANH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86353" y="2514828"/>
            <a:ext cx="59210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VUONG HOANG GIANG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6CE573C-3A2C-0FCA-EF9F-C0F6A3123B76}"/>
              </a:ext>
            </a:extLst>
          </p:cNvPr>
          <p:cNvSpPr txBox="1"/>
          <p:nvPr/>
        </p:nvSpPr>
        <p:spPr>
          <a:xfrm>
            <a:off x="3124200" y="8714873"/>
            <a:ext cx="36785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A44498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3C56B78-D6BE-53A7-D9D3-4EECAEB161E1}"/>
              </a:ext>
            </a:extLst>
          </p:cNvPr>
          <p:cNvSpPr txBox="1"/>
          <p:nvPr/>
        </p:nvSpPr>
        <p:spPr>
          <a:xfrm>
            <a:off x="12616750" y="8714873"/>
            <a:ext cx="18448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A44526</a:t>
            </a:r>
          </a:p>
        </p:txBody>
      </p:sp>
      <p:sp>
        <p:nvSpPr>
          <p:cNvPr id="21" name="Google Shape;130;p16">
            <a:extLst>
              <a:ext uri="{FF2B5EF4-FFF2-40B4-BE49-F238E27FC236}">
                <a16:creationId xmlns:a16="http://schemas.microsoft.com/office/drawing/2014/main" id="{3F791A37-CE02-7395-56E5-9C015EA10EE8}"/>
              </a:ext>
            </a:extLst>
          </p:cNvPr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EF233C">
              <a:alpha val="89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CORE TEAM MEMBER</a:t>
            </a:r>
            <a:endParaRPr sz="4000" dirty="0"/>
          </a:p>
        </p:txBody>
      </p:sp>
      <p:sp>
        <p:nvSpPr>
          <p:cNvPr id="15" name="Google Shape;132;p16">
            <a:extLst>
              <a:ext uri="{FF2B5EF4-FFF2-40B4-BE49-F238E27FC236}">
                <a16:creationId xmlns:a16="http://schemas.microsoft.com/office/drawing/2014/main" id="{C98AF261-6C5F-4C2F-A1AF-F068636A0187}"/>
              </a:ext>
            </a:extLst>
          </p:cNvPr>
          <p:cNvSpPr/>
          <p:nvPr/>
        </p:nvSpPr>
        <p:spPr>
          <a:xfrm>
            <a:off x="3382399" y="3418542"/>
            <a:ext cx="3667138" cy="366618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32;p16">
            <a:extLst>
              <a:ext uri="{FF2B5EF4-FFF2-40B4-BE49-F238E27FC236}">
                <a16:creationId xmlns:a16="http://schemas.microsoft.com/office/drawing/2014/main" id="{15AA346E-17F4-4B93-D26D-684C57A00EEC}"/>
              </a:ext>
            </a:extLst>
          </p:cNvPr>
          <p:cNvSpPr/>
          <p:nvPr/>
        </p:nvSpPr>
        <p:spPr>
          <a:xfrm>
            <a:off x="11713307" y="3418542"/>
            <a:ext cx="3667138" cy="366618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 descr="A cartoon of a child&#10;&#10;Description automatically generated">
            <a:extLst>
              <a:ext uri="{FF2B5EF4-FFF2-40B4-BE49-F238E27FC236}">
                <a16:creationId xmlns:a16="http://schemas.microsoft.com/office/drawing/2014/main" id="{27BD2BAE-2569-57B0-9005-78FC6CAE6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01" y="3739233"/>
            <a:ext cx="2971800" cy="2858932"/>
          </a:xfrm>
          <a:prstGeom prst="rect">
            <a:avLst/>
          </a:prstGeom>
        </p:spPr>
      </p:pic>
      <p:pic>
        <p:nvPicPr>
          <p:cNvPr id="23" name="Picture 22" descr="A cartoon of a child&#10;&#10;Description automatically generated">
            <a:extLst>
              <a:ext uri="{FF2B5EF4-FFF2-40B4-BE49-F238E27FC236}">
                <a16:creationId xmlns:a16="http://schemas.microsoft.com/office/drawing/2014/main" id="{53B9616C-CEF6-DB50-8277-D7C301750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503" y="3688835"/>
            <a:ext cx="3546942" cy="290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5693402" y="679688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CHOOSE THE BEST THRESHOLD</a:t>
            </a:r>
            <a:endParaRPr sz="3600" dirty="0"/>
          </a:p>
        </p:txBody>
      </p:sp>
      <p:sp>
        <p:nvSpPr>
          <p:cNvPr id="81" name="Freeform 3">
            <a:extLst>
              <a:ext uri="{FF2B5EF4-FFF2-40B4-BE49-F238E27FC236}">
                <a16:creationId xmlns:a16="http://schemas.microsoft.com/office/drawing/2014/main" id="{35B4DB98-D35E-D691-B0D1-6F0600228841}"/>
              </a:ext>
            </a:extLst>
          </p:cNvPr>
          <p:cNvSpPr/>
          <p:nvPr/>
        </p:nvSpPr>
        <p:spPr>
          <a:xfrm>
            <a:off x="1025627" y="2131407"/>
            <a:ext cx="4226618" cy="1237429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latin typeface="Helvetica Neue" panose="02000503000000020004" pitchFamily="2" charset="0"/>
              </a:rPr>
              <a:t>Threshold: 0.162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A8CCB95D-C4CB-ACA0-F152-753B56D4CA0F}"/>
              </a:ext>
            </a:extLst>
          </p:cNvPr>
          <p:cNvSpPr/>
          <p:nvPr/>
        </p:nvSpPr>
        <p:spPr>
          <a:xfrm>
            <a:off x="7030690" y="2099743"/>
            <a:ext cx="4226618" cy="1237429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latin typeface="Helvetica Neue" panose="02000503000000020004" pitchFamily="2" charset="0"/>
              </a:rPr>
              <a:t>Precision: 0.88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C2AD33F9-BAA1-1D32-80A4-34DADDCCB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8" y="3622515"/>
            <a:ext cx="10258403" cy="6591300"/>
          </a:xfrm>
          <a:prstGeom prst="rect">
            <a:avLst/>
          </a:prstGeom>
        </p:spPr>
      </p:pic>
      <p:sp>
        <p:nvSpPr>
          <p:cNvPr id="2" name="Freeform 3">
            <a:extLst>
              <a:ext uri="{FF2B5EF4-FFF2-40B4-BE49-F238E27FC236}">
                <a16:creationId xmlns:a16="http://schemas.microsoft.com/office/drawing/2014/main" id="{6CAD6D9C-72C7-13B7-E996-E0986786679C}"/>
              </a:ext>
            </a:extLst>
          </p:cNvPr>
          <p:cNvSpPr/>
          <p:nvPr/>
        </p:nvSpPr>
        <p:spPr>
          <a:xfrm>
            <a:off x="13035753" y="2099743"/>
            <a:ext cx="4226618" cy="1237429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effectLst/>
                <a:latin typeface="Helvetica Neue" panose="02000503000000020004" pitchFamily="2" charset="0"/>
              </a:rPr>
              <a:t>AUC: 0.703</a:t>
            </a:r>
          </a:p>
        </p:txBody>
      </p:sp>
    </p:spTree>
    <p:extLst>
      <p:ext uri="{BB962C8B-B14F-4D97-AF65-F5344CB8AC3E}">
        <p14:creationId xmlns:p14="http://schemas.microsoft.com/office/powerpoint/2010/main" val="215560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81" grpId="0" animBg="1"/>
      <p:bldP spid="82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5693403" y="835559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>
              <a:alpha val="935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600" b="1" dirty="0">
                <a:solidFill>
                  <a:schemeClr val="lt1"/>
                </a:solidFill>
                <a:latin typeface="Fira Sans Extra Condensed"/>
                <a:cs typeface="Fira Sans Extra Condensed"/>
                <a:sym typeface="Fira Sans Extra Condensed"/>
              </a:rPr>
              <a:t>BUSINESS VALUE</a:t>
            </a:r>
            <a:endParaRPr sz="3600" dirty="0"/>
          </a:p>
        </p:txBody>
      </p:sp>
      <p:pic>
        <p:nvPicPr>
          <p:cNvPr id="3" name="Picture 2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6F39B7E8-F9A9-F88B-534A-656F2675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314699"/>
            <a:ext cx="7744315" cy="6136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CE89D0-F425-63C3-DD92-8BCF8E4E6AD3}"/>
              </a:ext>
            </a:extLst>
          </p:cNvPr>
          <p:cNvSpPr txBox="1"/>
          <p:nvPr/>
        </p:nvSpPr>
        <p:spPr>
          <a:xfrm>
            <a:off x="3120429" y="7243566"/>
            <a:ext cx="92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4776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A80AA-EB53-273A-7AD4-09C4F9FE5284}"/>
              </a:ext>
            </a:extLst>
          </p:cNvPr>
          <p:cNvSpPr/>
          <p:nvPr/>
        </p:nvSpPr>
        <p:spPr>
          <a:xfrm>
            <a:off x="2583926" y="4479924"/>
            <a:ext cx="1210049" cy="1053436"/>
          </a:xfrm>
          <a:prstGeom prst="rect">
            <a:avLst/>
          </a:prstGeom>
          <a:solidFill>
            <a:srgbClr val="67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2E8D7-A0E3-1C10-AC56-1D774BBE5E26}"/>
              </a:ext>
            </a:extLst>
          </p:cNvPr>
          <p:cNvSpPr txBox="1"/>
          <p:nvPr/>
        </p:nvSpPr>
        <p:spPr>
          <a:xfrm>
            <a:off x="3120429" y="4673849"/>
            <a:ext cx="129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chemeClr val="bg1"/>
                </a:solidFill>
              </a:rPr>
              <a:t>62748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F15AF-487B-630D-EA89-8152E23518A9}"/>
              </a:ext>
            </a:extLst>
          </p:cNvPr>
          <p:cNvSpPr/>
          <p:nvPr/>
        </p:nvSpPr>
        <p:spPr>
          <a:xfrm>
            <a:off x="6203427" y="4272590"/>
            <a:ext cx="1210049" cy="1053436"/>
          </a:xfrm>
          <a:prstGeom prst="rect">
            <a:avLst/>
          </a:prstGeom>
          <a:solidFill>
            <a:srgbClr val="FFEA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8F193-D01E-3C7B-D708-22C87B26E0AF}"/>
              </a:ext>
            </a:extLst>
          </p:cNvPr>
          <p:cNvSpPr txBox="1"/>
          <p:nvPr/>
        </p:nvSpPr>
        <p:spPr>
          <a:xfrm>
            <a:off x="6715108" y="4673849"/>
            <a:ext cx="129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2310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AB68-B86F-86CB-96FC-2240963FF988}"/>
              </a:ext>
            </a:extLst>
          </p:cNvPr>
          <p:cNvSpPr txBox="1"/>
          <p:nvPr/>
        </p:nvSpPr>
        <p:spPr>
          <a:xfrm>
            <a:off x="6722196" y="7243566"/>
            <a:ext cx="924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864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6618F210-C4CC-898A-62D2-24639F405386}"/>
              </a:ext>
            </a:extLst>
          </p:cNvPr>
          <p:cNvGrpSpPr/>
          <p:nvPr/>
        </p:nvGrpSpPr>
        <p:grpSpPr>
          <a:xfrm>
            <a:off x="2360828" y="2285840"/>
            <a:ext cx="13566341" cy="689385"/>
            <a:chOff x="-6724282" y="-161592"/>
            <a:chExt cx="20980942" cy="3396203"/>
          </a:xfrm>
          <a:solidFill>
            <a:srgbClr val="EF243C">
              <a:alpha val="10457"/>
            </a:srgbClr>
          </a:solidFill>
          <a:effectLst/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DAFCB9D4-D6BD-BA88-90B0-AF036006FF56}"/>
                </a:ext>
              </a:extLst>
            </p:cNvPr>
            <p:cNvSpPr/>
            <p:nvPr/>
          </p:nvSpPr>
          <p:spPr>
            <a:xfrm>
              <a:off x="-6724282" y="-161592"/>
              <a:ext cx="20980942" cy="3396203"/>
            </a:xfrm>
            <a:prstGeom prst="roundRect">
              <a:avLst/>
            </a:prstGeom>
            <a:grpFill/>
          </p:spPr>
          <p:txBody>
            <a:bodyPr anchor="t"/>
            <a:lstStyle/>
            <a:p>
              <a:pPr algn="ctr"/>
              <a:r>
                <a:rPr lang="en-US" sz="3200" dirty="0"/>
                <a:t>=&gt; Increase the ability to predict customers who are facing difficulty by </a:t>
              </a:r>
              <a:r>
                <a:rPr lang="en-US" sz="3200" dirty="0">
                  <a:solidFill>
                    <a:srgbClr val="EF243C"/>
                  </a:solidFill>
                </a:rPr>
                <a:t>27%</a:t>
              </a:r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94266EE8-870A-BF9F-6DDC-F735C63E730C}"/>
              </a:ext>
            </a:extLst>
          </p:cNvPr>
          <p:cNvGrpSpPr>
            <a:grpSpLocks/>
          </p:cNvGrpSpPr>
          <p:nvPr/>
        </p:nvGrpSpPr>
        <p:grpSpPr>
          <a:xfrm>
            <a:off x="10515601" y="3689534"/>
            <a:ext cx="5791200" cy="2430293"/>
            <a:chOff x="-6802830" y="1955302"/>
            <a:chExt cx="7015711" cy="2835680"/>
          </a:xfrm>
          <a:effectLst/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29D2091D-8986-A78A-3840-F8040D292FF1}"/>
                </a:ext>
              </a:extLst>
            </p:cNvPr>
            <p:cNvSpPr/>
            <p:nvPr/>
          </p:nvSpPr>
          <p:spPr>
            <a:xfrm>
              <a:off x="-6802830" y="1955302"/>
              <a:ext cx="7015711" cy="2835680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81E6B668-4CAB-6DE9-96BC-06180422DD02}"/>
              </a:ext>
            </a:extLst>
          </p:cNvPr>
          <p:cNvGrpSpPr>
            <a:grpSpLocks/>
          </p:cNvGrpSpPr>
          <p:nvPr/>
        </p:nvGrpSpPr>
        <p:grpSpPr>
          <a:xfrm>
            <a:off x="10519145" y="6383069"/>
            <a:ext cx="5791200" cy="2430293"/>
            <a:chOff x="-6802830" y="1955302"/>
            <a:chExt cx="7015711" cy="2835680"/>
          </a:xfrm>
          <a:effectLst/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A74AF235-9DF7-3DE3-3BB5-71BB37CD907E}"/>
                </a:ext>
              </a:extLst>
            </p:cNvPr>
            <p:cNvSpPr/>
            <p:nvPr/>
          </p:nvSpPr>
          <p:spPr>
            <a:xfrm>
              <a:off x="-6802830" y="1955302"/>
              <a:ext cx="7015711" cy="2835680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2798692C-B50B-8E2F-2F7F-BC32392A0E6C}"/>
              </a:ext>
            </a:extLst>
          </p:cNvPr>
          <p:cNvSpPr txBox="1"/>
          <p:nvPr/>
        </p:nvSpPr>
        <p:spPr>
          <a:xfrm>
            <a:off x="12115115" y="3903612"/>
            <a:ext cx="2592169" cy="576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ADVANTAGE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6CDBA6C2-8EEE-0F38-A63B-9EF74F8FDFB7}"/>
              </a:ext>
            </a:extLst>
          </p:cNvPr>
          <p:cNvSpPr txBox="1"/>
          <p:nvPr/>
        </p:nvSpPr>
        <p:spPr>
          <a:xfrm>
            <a:off x="11810998" y="6545980"/>
            <a:ext cx="3200401" cy="576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8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DISADVANTAGE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55DF5C8E-66E1-3837-D3E1-1D98BF5DB16E}"/>
              </a:ext>
            </a:extLst>
          </p:cNvPr>
          <p:cNvSpPr txBox="1"/>
          <p:nvPr/>
        </p:nvSpPr>
        <p:spPr>
          <a:xfrm>
            <a:off x="11239977" y="4733131"/>
            <a:ext cx="434244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High </a:t>
            </a:r>
            <a:r>
              <a:rPr lang="en-US" sz="2800" dirty="0" err="1"/>
              <a:t>Precision:The</a:t>
            </a:r>
            <a:r>
              <a:rPr lang="en-US" sz="2800" dirty="0"/>
              <a:t> model is accurate when </a:t>
            </a:r>
            <a:r>
              <a:rPr lang="en-US" sz="2800" dirty="0">
                <a:solidFill>
                  <a:srgbClr val="EF243C"/>
                </a:solidFill>
              </a:rPr>
              <a:t>predicting difficulties</a:t>
            </a:r>
            <a:endParaRPr lang="en-US" sz="2800" dirty="0">
              <a:solidFill>
                <a:srgbClr val="EF243C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8FDA66FD-76FE-C3F2-9879-FEAE042DE3A4}"/>
              </a:ext>
            </a:extLst>
          </p:cNvPr>
          <p:cNvSpPr txBox="1"/>
          <p:nvPr/>
        </p:nvSpPr>
        <p:spPr>
          <a:xfrm>
            <a:off x="11239977" y="7293177"/>
            <a:ext cx="468719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Low Recall: Indicating the model </a:t>
            </a:r>
            <a:r>
              <a:rPr lang="en-US" sz="2800" dirty="0">
                <a:solidFill>
                  <a:srgbClr val="EF243C"/>
                </a:solidFill>
              </a:rPr>
              <a:t>misses many actual cases </a:t>
            </a:r>
            <a:r>
              <a:rPr lang="en-US" sz="2800" dirty="0"/>
              <a:t>of customers in difficulty</a:t>
            </a:r>
            <a:endParaRPr lang="en-US" sz="2800" dirty="0">
              <a:solidFill>
                <a:srgbClr val="EF243C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87667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7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next to a large screen&#10;&#10;Description automatically generated">
            <a:extLst>
              <a:ext uri="{FF2B5EF4-FFF2-40B4-BE49-F238E27FC236}">
                <a16:creationId xmlns:a16="http://schemas.microsoft.com/office/drawing/2014/main" id="{ED558078-AFFA-499F-9791-94D28A19C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03680" y="-738950"/>
            <a:ext cx="14304880" cy="11764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0644232" y="5143500"/>
            <a:ext cx="7072482" cy="58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APPLICATION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326946" y="5335367"/>
            <a:ext cx="2159454" cy="1967589"/>
            <a:chOff x="0" y="0"/>
            <a:chExt cx="2879272" cy="2623452"/>
          </a:xfrm>
        </p:grpSpPr>
        <p:sp>
          <p:nvSpPr>
            <p:cNvPr id="3" name="Freeform 3"/>
            <p:cNvSpPr/>
            <p:nvPr/>
          </p:nvSpPr>
          <p:spPr>
            <a:xfrm>
              <a:off x="-161417" y="-12700"/>
              <a:ext cx="3202178" cy="2797556"/>
            </a:xfrm>
            <a:custGeom>
              <a:avLst/>
              <a:gdLst/>
              <a:ahLst/>
              <a:cxnLst/>
              <a:rect l="l" t="t" r="r" b="b"/>
              <a:pathLst>
                <a:path w="3202178" h="2797556">
                  <a:moveTo>
                    <a:pt x="1219327" y="15494"/>
                  </a:moveTo>
                  <a:cubicBezTo>
                    <a:pt x="1437767" y="0"/>
                    <a:pt x="1662938" y="47498"/>
                    <a:pt x="1866900" y="165100"/>
                  </a:cubicBezTo>
                  <a:lnTo>
                    <a:pt x="2472182" y="514604"/>
                  </a:lnTo>
                  <a:cubicBezTo>
                    <a:pt x="3015869" y="828548"/>
                    <a:pt x="3202178" y="1523746"/>
                    <a:pt x="2888234" y="2067560"/>
                  </a:cubicBezTo>
                  <a:cubicBezTo>
                    <a:pt x="2574290" y="2611374"/>
                    <a:pt x="1879092" y="2797556"/>
                    <a:pt x="1335278" y="2483612"/>
                  </a:cubicBezTo>
                  <a:lnTo>
                    <a:pt x="729996" y="2134235"/>
                  </a:lnTo>
                  <a:cubicBezTo>
                    <a:pt x="186309" y="1820291"/>
                    <a:pt x="0" y="1124966"/>
                    <a:pt x="313944" y="581279"/>
                  </a:cubicBezTo>
                  <a:cubicBezTo>
                    <a:pt x="510159" y="241427"/>
                    <a:pt x="855218" y="41275"/>
                    <a:pt x="1219327" y="1549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486400" y="3175913"/>
            <a:ext cx="2159456" cy="1967587"/>
            <a:chOff x="0" y="0"/>
            <a:chExt cx="2879274" cy="2623450"/>
          </a:xfrm>
        </p:grpSpPr>
        <p:sp>
          <p:nvSpPr>
            <p:cNvPr id="5" name="Freeform 5"/>
            <p:cNvSpPr/>
            <p:nvPr/>
          </p:nvSpPr>
          <p:spPr>
            <a:xfrm>
              <a:off x="-161417" y="-12700"/>
              <a:ext cx="3202178" cy="2797556"/>
            </a:xfrm>
            <a:custGeom>
              <a:avLst/>
              <a:gdLst/>
              <a:ahLst/>
              <a:cxnLst/>
              <a:rect l="l" t="t" r="r" b="b"/>
              <a:pathLst>
                <a:path w="3202178" h="2797556">
                  <a:moveTo>
                    <a:pt x="1219327" y="15494"/>
                  </a:moveTo>
                  <a:cubicBezTo>
                    <a:pt x="1437767" y="0"/>
                    <a:pt x="1662938" y="47498"/>
                    <a:pt x="1866900" y="165100"/>
                  </a:cubicBezTo>
                  <a:lnTo>
                    <a:pt x="2472182" y="514604"/>
                  </a:lnTo>
                  <a:cubicBezTo>
                    <a:pt x="3015869" y="828548"/>
                    <a:pt x="3202178" y="1523746"/>
                    <a:pt x="2888234" y="2067560"/>
                  </a:cubicBezTo>
                  <a:cubicBezTo>
                    <a:pt x="2574290" y="2611374"/>
                    <a:pt x="1879092" y="2797556"/>
                    <a:pt x="1335278" y="2483612"/>
                  </a:cubicBezTo>
                  <a:lnTo>
                    <a:pt x="729996" y="2134235"/>
                  </a:lnTo>
                  <a:cubicBezTo>
                    <a:pt x="186309" y="1820291"/>
                    <a:pt x="0" y="1124966"/>
                    <a:pt x="313944" y="581279"/>
                  </a:cubicBezTo>
                  <a:cubicBezTo>
                    <a:pt x="510159" y="241427"/>
                    <a:pt x="855218" y="41275"/>
                    <a:pt x="1219327" y="1549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645857" y="5335367"/>
            <a:ext cx="2159454" cy="1967589"/>
            <a:chOff x="0" y="0"/>
            <a:chExt cx="2879272" cy="2623452"/>
          </a:xfrm>
        </p:grpSpPr>
        <p:sp>
          <p:nvSpPr>
            <p:cNvPr id="7" name="Freeform 7"/>
            <p:cNvSpPr/>
            <p:nvPr/>
          </p:nvSpPr>
          <p:spPr>
            <a:xfrm>
              <a:off x="-161417" y="-12700"/>
              <a:ext cx="3202178" cy="2797556"/>
            </a:xfrm>
            <a:custGeom>
              <a:avLst/>
              <a:gdLst/>
              <a:ahLst/>
              <a:cxnLst/>
              <a:rect l="l" t="t" r="r" b="b"/>
              <a:pathLst>
                <a:path w="3202178" h="2797556">
                  <a:moveTo>
                    <a:pt x="1219327" y="15494"/>
                  </a:moveTo>
                  <a:cubicBezTo>
                    <a:pt x="1437767" y="0"/>
                    <a:pt x="1662938" y="47498"/>
                    <a:pt x="1866900" y="165100"/>
                  </a:cubicBezTo>
                  <a:lnTo>
                    <a:pt x="2472182" y="514604"/>
                  </a:lnTo>
                  <a:cubicBezTo>
                    <a:pt x="3015869" y="828548"/>
                    <a:pt x="3202178" y="1523746"/>
                    <a:pt x="2888234" y="2067560"/>
                  </a:cubicBezTo>
                  <a:cubicBezTo>
                    <a:pt x="2574290" y="2611374"/>
                    <a:pt x="1879092" y="2797556"/>
                    <a:pt x="1335278" y="2483612"/>
                  </a:cubicBezTo>
                  <a:lnTo>
                    <a:pt x="729996" y="2134235"/>
                  </a:lnTo>
                  <a:cubicBezTo>
                    <a:pt x="186309" y="1820291"/>
                    <a:pt x="0" y="1124966"/>
                    <a:pt x="313944" y="581279"/>
                  </a:cubicBezTo>
                  <a:cubicBezTo>
                    <a:pt x="510159" y="241427"/>
                    <a:pt x="855218" y="41275"/>
                    <a:pt x="1219327" y="1549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5486400" y="7494822"/>
            <a:ext cx="2159455" cy="1967587"/>
            <a:chOff x="0" y="0"/>
            <a:chExt cx="2879274" cy="2623450"/>
          </a:xfrm>
        </p:grpSpPr>
        <p:sp>
          <p:nvSpPr>
            <p:cNvPr id="9" name="Freeform 9"/>
            <p:cNvSpPr/>
            <p:nvPr/>
          </p:nvSpPr>
          <p:spPr>
            <a:xfrm>
              <a:off x="-161417" y="-12700"/>
              <a:ext cx="3202178" cy="2797556"/>
            </a:xfrm>
            <a:custGeom>
              <a:avLst/>
              <a:gdLst/>
              <a:ahLst/>
              <a:cxnLst/>
              <a:rect l="l" t="t" r="r" b="b"/>
              <a:pathLst>
                <a:path w="3202178" h="2797556">
                  <a:moveTo>
                    <a:pt x="1219327" y="15494"/>
                  </a:moveTo>
                  <a:cubicBezTo>
                    <a:pt x="1437767" y="0"/>
                    <a:pt x="1662938" y="47498"/>
                    <a:pt x="1866900" y="165100"/>
                  </a:cubicBezTo>
                  <a:lnTo>
                    <a:pt x="2472182" y="514604"/>
                  </a:lnTo>
                  <a:cubicBezTo>
                    <a:pt x="3015869" y="828548"/>
                    <a:pt x="3202178" y="1523746"/>
                    <a:pt x="2888234" y="2067560"/>
                  </a:cubicBezTo>
                  <a:cubicBezTo>
                    <a:pt x="2574290" y="2611374"/>
                    <a:pt x="1879092" y="2797556"/>
                    <a:pt x="1335278" y="2483612"/>
                  </a:cubicBezTo>
                  <a:lnTo>
                    <a:pt x="729996" y="2134235"/>
                  </a:lnTo>
                  <a:cubicBezTo>
                    <a:pt x="186309" y="1820291"/>
                    <a:pt x="0" y="1124966"/>
                    <a:pt x="313944" y="581279"/>
                  </a:cubicBezTo>
                  <a:cubicBezTo>
                    <a:pt x="510159" y="241427"/>
                    <a:pt x="855218" y="41275"/>
                    <a:pt x="1219327" y="1549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444" y="2779279"/>
            <a:ext cx="3800261" cy="1571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EASY TO UNDERSTAND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799" y="8151418"/>
            <a:ext cx="3600905" cy="1571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HIGH APPLICABILITY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96172" y="2779278"/>
            <a:ext cx="2757628" cy="1571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HIGH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PRECISION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96172" y="8151419"/>
            <a:ext cx="3965551" cy="1571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EASY TO UPDATE</a:t>
            </a:r>
          </a:p>
        </p:txBody>
      </p:sp>
      <p:sp>
        <p:nvSpPr>
          <p:cNvPr id="22" name="Google Shape;279;p19">
            <a:extLst>
              <a:ext uri="{FF2B5EF4-FFF2-40B4-BE49-F238E27FC236}">
                <a16:creationId xmlns:a16="http://schemas.microsoft.com/office/drawing/2014/main" id="{33758E04-4BC2-22A7-79E5-FCD994DA4CDB}"/>
              </a:ext>
            </a:extLst>
          </p:cNvPr>
          <p:cNvSpPr/>
          <p:nvPr/>
        </p:nvSpPr>
        <p:spPr>
          <a:xfrm>
            <a:off x="5689289" y="5519061"/>
            <a:ext cx="1753624" cy="1600199"/>
          </a:xfrm>
          <a:prstGeom prst="roundRect">
            <a:avLst>
              <a:gd name="adj" fmla="val 193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FUTURA MEDIUM" panose="020B0602020204020303" pitchFamily="34" charset="-79"/>
                <a:ea typeface="Fira Sans Extra Condensed"/>
                <a:cs typeface="FUTURA MEDIUM" panose="020B0602020204020303" pitchFamily="34" charset="-79"/>
                <a:sym typeface="Fira Sans Extra Condensed"/>
              </a:rPr>
              <a:t>MINI APP</a:t>
            </a:r>
            <a:endParaRPr sz="3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0" name="Picture 29" descr="A white check mark in a target&#10;&#10;Description automatically generated">
            <a:extLst>
              <a:ext uri="{FF2B5EF4-FFF2-40B4-BE49-F238E27FC236}">
                <a16:creationId xmlns:a16="http://schemas.microsoft.com/office/drawing/2014/main" id="{FEF57DAF-BDB9-3D9E-7E8C-A6FB3AC3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72" y="5693565"/>
            <a:ext cx="1216123" cy="1194388"/>
          </a:xfrm>
          <a:prstGeom prst="rect">
            <a:avLst/>
          </a:prstGeom>
        </p:spPr>
      </p:pic>
      <p:pic>
        <p:nvPicPr>
          <p:cNvPr id="32" name="Picture 31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5BB45635-9356-8FCF-303E-B1DFFE85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21" y="7867252"/>
            <a:ext cx="1238359" cy="1238359"/>
          </a:xfrm>
          <a:prstGeom prst="rect">
            <a:avLst/>
          </a:prstGeom>
        </p:spPr>
      </p:pic>
      <p:pic>
        <p:nvPicPr>
          <p:cNvPr id="34" name="Picture 33" descr="A white outline of a head with a gear inside&#10;&#10;Description automatically generated">
            <a:extLst>
              <a:ext uri="{FF2B5EF4-FFF2-40B4-BE49-F238E27FC236}">
                <a16:creationId xmlns:a16="http://schemas.microsoft.com/office/drawing/2014/main" id="{20A32AAE-3DEE-6857-4034-92BBA7C0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91" y="3477548"/>
            <a:ext cx="1235489" cy="1235489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</p:pic>
      <p:pic>
        <p:nvPicPr>
          <p:cNvPr id="36" name="Picture 35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53358005-D72C-6C71-1CF0-BFFD6D1E3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04" y="5750315"/>
            <a:ext cx="1137638" cy="1137638"/>
          </a:xfrm>
          <a:prstGeom prst="rect">
            <a:avLst/>
          </a:prstGeom>
        </p:spPr>
      </p:pic>
      <p:cxnSp>
        <p:nvCxnSpPr>
          <p:cNvPr id="41" name="Google Shape;276;p19">
            <a:extLst>
              <a:ext uri="{FF2B5EF4-FFF2-40B4-BE49-F238E27FC236}">
                <a16:creationId xmlns:a16="http://schemas.microsoft.com/office/drawing/2014/main" id="{8731F192-E183-0297-3E57-875D24B50C86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>
            <a:off x="3905705" y="3565264"/>
            <a:ext cx="2044086" cy="5300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42" name="Google Shape;276;p19">
            <a:extLst>
              <a:ext uri="{FF2B5EF4-FFF2-40B4-BE49-F238E27FC236}">
                <a16:creationId xmlns:a16="http://schemas.microsoft.com/office/drawing/2014/main" id="{2F9ECF2C-8E19-30CC-2FDD-D8315591905E}"/>
              </a:ext>
            </a:extLst>
          </p:cNvPr>
          <p:cNvCxnSpPr>
            <a:cxnSpLocks/>
            <a:stCxn id="32" idx="3"/>
            <a:endCxn id="20" idx="1"/>
          </p:cNvCxnSpPr>
          <p:nvPr/>
        </p:nvCxnSpPr>
        <p:spPr>
          <a:xfrm>
            <a:off x="7185280" y="8486432"/>
            <a:ext cx="1410892" cy="4509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43" name="Google Shape;276;p19">
            <a:extLst>
              <a:ext uri="{FF2B5EF4-FFF2-40B4-BE49-F238E27FC236}">
                <a16:creationId xmlns:a16="http://schemas.microsoft.com/office/drawing/2014/main" id="{08E234C5-5269-E8AC-AC08-0C24F4429250}"/>
              </a:ext>
            </a:extLst>
          </p:cNvPr>
          <p:cNvCxnSpPr>
            <a:cxnSpLocks/>
            <a:stCxn id="36" idx="2"/>
            <a:endCxn id="16" idx="3"/>
          </p:cNvCxnSpPr>
          <p:nvPr/>
        </p:nvCxnSpPr>
        <p:spPr>
          <a:xfrm rot="5400000">
            <a:off x="3128489" y="7665169"/>
            <a:ext cx="2049450" cy="495019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67" name="Google Shape;276;p19">
            <a:extLst>
              <a:ext uri="{FF2B5EF4-FFF2-40B4-BE49-F238E27FC236}">
                <a16:creationId xmlns:a16="http://schemas.microsoft.com/office/drawing/2014/main" id="{721A8967-F02B-0CC9-0284-5029B8DE6139}"/>
              </a:ext>
            </a:extLst>
          </p:cNvPr>
          <p:cNvCxnSpPr>
            <a:cxnSpLocks/>
            <a:stCxn id="30" idx="3"/>
            <a:endCxn id="18" idx="2"/>
          </p:cNvCxnSpPr>
          <p:nvPr/>
        </p:nvCxnSpPr>
        <p:spPr>
          <a:xfrm flipV="1">
            <a:off x="9387595" y="4351247"/>
            <a:ext cx="587391" cy="1939512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5693403" y="889548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CRITERIA</a:t>
            </a:r>
            <a:endParaRPr sz="4800" dirty="0"/>
          </a:p>
        </p:txBody>
      </p:sp>
      <p:grpSp>
        <p:nvGrpSpPr>
          <p:cNvPr id="103" name="Group 2">
            <a:extLst>
              <a:ext uri="{FF2B5EF4-FFF2-40B4-BE49-F238E27FC236}">
                <a16:creationId xmlns:a16="http://schemas.microsoft.com/office/drawing/2014/main" id="{ED66ADC2-293C-4097-6241-4E0CD108ACFA}"/>
              </a:ext>
            </a:extLst>
          </p:cNvPr>
          <p:cNvGrpSpPr>
            <a:grpSpLocks/>
          </p:cNvGrpSpPr>
          <p:nvPr/>
        </p:nvGrpSpPr>
        <p:grpSpPr>
          <a:xfrm>
            <a:off x="12398102" y="2227141"/>
            <a:ext cx="4953090" cy="4953113"/>
            <a:chOff x="1501673" y="579619"/>
            <a:chExt cx="7299287" cy="6167777"/>
          </a:xfrm>
          <a:effectLst/>
        </p:grpSpPr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66D94307-71B3-5BD5-3171-093751F14B72}"/>
                </a:ext>
              </a:extLst>
            </p:cNvPr>
            <p:cNvSpPr/>
            <p:nvPr/>
          </p:nvSpPr>
          <p:spPr>
            <a:xfrm>
              <a:off x="1501673" y="579619"/>
              <a:ext cx="7299287" cy="6167777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105" name="Group 2">
            <a:extLst>
              <a:ext uri="{FF2B5EF4-FFF2-40B4-BE49-F238E27FC236}">
                <a16:creationId xmlns:a16="http://schemas.microsoft.com/office/drawing/2014/main" id="{82947BF6-E073-1636-FB22-9B4A0C04C1E8}"/>
              </a:ext>
            </a:extLst>
          </p:cNvPr>
          <p:cNvGrpSpPr/>
          <p:nvPr/>
        </p:nvGrpSpPr>
        <p:grpSpPr>
          <a:xfrm>
            <a:off x="11582400" y="7662835"/>
            <a:ext cx="6400801" cy="2098165"/>
            <a:chOff x="0" y="0"/>
            <a:chExt cx="9396956" cy="7940234"/>
          </a:xfrm>
          <a:effectLst/>
        </p:grpSpPr>
        <p:sp>
          <p:nvSpPr>
            <p:cNvPr id="106" name="Freeform 3">
              <a:extLst>
                <a:ext uri="{FF2B5EF4-FFF2-40B4-BE49-F238E27FC236}">
                  <a16:creationId xmlns:a16="http://schemas.microsoft.com/office/drawing/2014/main" id="{9DC6F0A8-DCEB-C910-F020-9D640106BECA}"/>
                </a:ext>
              </a:extLst>
            </p:cNvPr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 anchor="ctr"/>
            <a:lstStyle/>
            <a:p>
              <a:pPr algn="ctr"/>
              <a:r>
                <a:rPr lang="en-US" sz="4000" b="1" u="sng" dirty="0">
                  <a:solidFill>
                    <a:srgbClr val="000000"/>
                  </a:solidFill>
                  <a:effectLst/>
                  <a:latin typeface="Helvetica Neue" panose="02000503000000020004" pitchFamily="2" charset="0"/>
                  <a:hlinkClick r:id="rId6"/>
                </a:rPr>
                <a:t>https://s.pro.vn/FMyl</a:t>
              </a:r>
              <a:endParaRPr lang="en-US" sz="4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pic>
        <p:nvPicPr>
          <p:cNvPr id="17" name="Picture 16" descr="A qr code with black squares&#10;&#10;Description automatically generated">
            <a:extLst>
              <a:ext uri="{FF2B5EF4-FFF2-40B4-BE49-F238E27FC236}">
                <a16:creationId xmlns:a16="http://schemas.microsoft.com/office/drawing/2014/main" id="{E50BCE08-51A6-924A-177D-8771CC09F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009" y="2443199"/>
            <a:ext cx="4568219" cy="4444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10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12393459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059356" y="2925984"/>
            <a:ext cx="4842987" cy="591712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6722543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86690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6512" y="7822121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8035" y="5190585"/>
            <a:ext cx="376976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Implement functionality to </a:t>
            </a:r>
            <a:r>
              <a:rPr lang="en-US" sz="2800" dirty="0">
                <a:solidFill>
                  <a:srgbClr val="EF243C"/>
                </a:solidFill>
              </a:rPr>
              <a:t>convert relevant </a:t>
            </a:r>
            <a:r>
              <a:rPr lang="en-US" sz="2800" dirty="0"/>
              <a:t>model outputs or inputs into string format for enhanced compatibility and data handling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9072" y="434526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CONVERT TO STRING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29018" y="186690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84909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COMPLETE APP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78821" y="5190585"/>
            <a:ext cx="3872261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>
                <a:cs typeface="Futura Medium" panose="020B0602020204020303" pitchFamily="34" charset="-79"/>
              </a:rPr>
              <a:t>Including all variables allows the model and using additional models to </a:t>
            </a:r>
            <a:r>
              <a:rPr lang="en-US" sz="2800" dirty="0">
                <a:solidFill>
                  <a:srgbClr val="FF0000"/>
                </a:solidFill>
                <a:cs typeface="Futura Medium" panose="020B0602020204020303" pitchFamily="34" charset="-79"/>
              </a:rPr>
              <a:t>improving its accuracy and predictive</a:t>
            </a:r>
            <a:r>
              <a:rPr lang="en-US" sz="2800" dirty="0">
                <a:cs typeface="Futura Medium" panose="020B0602020204020303" pitchFamily="34" charset="-79"/>
              </a:rPr>
              <a:t> power</a:t>
            </a:r>
            <a:endParaRPr lang="en-US" sz="2800" dirty="0">
              <a:solidFill>
                <a:srgbClr val="000000"/>
              </a:solidFill>
              <a:ea typeface="Futura"/>
              <a:cs typeface="Futura Medium" panose="020B0602020204020303" pitchFamily="34" charset="-79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BETTER INTERRFACE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1953" y="5190585"/>
            <a:ext cx="3960736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/>
              <a:t>Develop a more </a:t>
            </a:r>
            <a:r>
              <a:rPr lang="en-US" sz="2800" dirty="0">
                <a:solidFill>
                  <a:srgbClr val="EF243C"/>
                </a:solidFill>
              </a:rPr>
              <a:t>user-friendly interface</a:t>
            </a:r>
            <a:r>
              <a:rPr lang="en-US" sz="2800" dirty="0"/>
              <a:t> to streamline interactions with the model, improving usability and accessibility</a:t>
            </a:r>
            <a:endParaRPr lang="en-US" sz="2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EXPANSION</a:t>
            </a:r>
            <a:endParaRPr sz="4000" dirty="0"/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27001698-7C3A-9BCF-9A32-E0FD231D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37" y="2415776"/>
            <a:ext cx="1032873" cy="1032873"/>
          </a:xfrm>
          <a:prstGeom prst="rect">
            <a:avLst/>
          </a:prstGeom>
        </p:spPr>
      </p:pic>
      <p:pic>
        <p:nvPicPr>
          <p:cNvPr id="11" name="Picture 10" descr="A white line drawing of a computer screen&#10;&#10;Description automatically generated">
            <a:extLst>
              <a:ext uri="{FF2B5EF4-FFF2-40B4-BE49-F238E27FC236}">
                <a16:creationId xmlns:a16="http://schemas.microsoft.com/office/drawing/2014/main" id="{013EAFEE-4E7B-559F-D19C-53F411856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95" y="8392039"/>
            <a:ext cx="1096252" cy="1096252"/>
          </a:xfrm>
          <a:prstGeom prst="rect">
            <a:avLst/>
          </a:prstGeom>
        </p:spPr>
      </p:pic>
      <p:pic>
        <p:nvPicPr>
          <p:cNvPr id="31" name="Picture 30" descr="A white line drawing of a graph and a clock&#10;&#10;Description automatically generated">
            <a:extLst>
              <a:ext uri="{FF2B5EF4-FFF2-40B4-BE49-F238E27FC236}">
                <a16:creationId xmlns:a16="http://schemas.microsoft.com/office/drawing/2014/main" id="{DE776A69-3043-BB02-2EE9-E444A491A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665" y="2275697"/>
            <a:ext cx="1300574" cy="13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1800000">
            <a:off x="10547924" y="6210738"/>
            <a:ext cx="3937803" cy="1059661"/>
            <a:chOff x="0" y="0"/>
            <a:chExt cx="5250404" cy="1412882"/>
          </a:xfrm>
          <a:solidFill>
            <a:srgbClr val="FF2A48">
              <a:alpha val="28885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434" cy="1413002"/>
            </a:xfrm>
            <a:custGeom>
              <a:avLst/>
              <a:gdLst/>
              <a:ahLst/>
              <a:cxnLst/>
              <a:rect l="l" t="t" r="r" b="b"/>
              <a:pathLst>
                <a:path w="5250434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4543933" y="0"/>
                  </a:lnTo>
                  <a:cubicBezTo>
                    <a:pt x="4934077" y="0"/>
                    <a:pt x="5250434" y="316230"/>
                    <a:pt x="5250434" y="706501"/>
                  </a:cubicBezTo>
                  <a:cubicBezTo>
                    <a:pt x="5250434" y="1096772"/>
                    <a:pt x="4934204" y="1413002"/>
                    <a:pt x="4543933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7BD9FD92-9C8A-A53F-67C6-4B780E346BD2}"/>
              </a:ext>
            </a:extLst>
          </p:cNvPr>
          <p:cNvGrpSpPr>
            <a:grpSpLocks/>
          </p:cNvGrpSpPr>
          <p:nvPr/>
        </p:nvGrpSpPr>
        <p:grpSpPr>
          <a:xfrm>
            <a:off x="685800" y="2709668"/>
            <a:ext cx="17129283" cy="5955221"/>
            <a:chOff x="-59104" y="-4494281"/>
            <a:chExt cx="9396984" cy="7940294"/>
          </a:xfrm>
          <a:effectLst/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72984D7-1068-2F25-78ED-6C3EDE20955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078492" y="1686279"/>
            <a:ext cx="8131016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6000" dirty="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REFERENCE SOURCE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695" y="3448203"/>
            <a:ext cx="16786388" cy="44781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Futura"/>
                <a:ea typeface="Futura"/>
                <a:cs typeface="Futura"/>
                <a:sym typeface="Futu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https://www.kaggle.com/code/kmanojus/classification-regression-problem</a:t>
            </a:r>
            <a:endParaRPr lang="en-US" sz="3000" dirty="0">
              <a:latin typeface="Futura"/>
              <a:ea typeface="Futura"/>
              <a:cs typeface="Futura"/>
              <a:sym typeface="Futur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Futura"/>
                <a:ea typeface="Futura"/>
                <a:cs typeface="Futura"/>
                <a:sym typeface="Fut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https://www.kaggle.com/code/gpreda/home-credit-default-risk-extensive-eda/notebook</a:t>
            </a:r>
            <a:endParaRPr lang="en-US" sz="3000" dirty="0">
              <a:latin typeface="Futura"/>
              <a:ea typeface="Futura"/>
              <a:cs typeface="Futura"/>
              <a:sym typeface="Futur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Futura"/>
                <a:ea typeface="Futura"/>
                <a:cs typeface="Futura"/>
                <a:sym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https://www.kaggle.com/code/willkoehrsen/start-here-a-gentle-introduction</a:t>
            </a:r>
            <a:endParaRPr lang="en-US" sz="3000" dirty="0">
              <a:latin typeface="Futura"/>
              <a:ea typeface="Futura"/>
              <a:cs typeface="Futura"/>
              <a:sym typeface="Futur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Futura"/>
                <a:ea typeface="Futura"/>
                <a:cs typeface="Futura"/>
                <a:sym typeface="Futu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https://www.kaggle.com/code/phamdinhkhanh/home-credit-default-risk</a:t>
            </a:r>
            <a:endParaRPr lang="en-US" sz="3000" dirty="0">
              <a:latin typeface="Futura"/>
              <a:ea typeface="Futura"/>
              <a:cs typeface="Futura"/>
              <a:sym typeface="Futur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Futura"/>
                <a:ea typeface="Futura"/>
                <a:cs typeface="Futura"/>
                <a:sym typeface="Futur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https://www.kaggle.com/competitions/home-credit-default-risk/discussion/63032</a:t>
            </a:r>
            <a:endParaRPr lang="en-US" sz="3000" dirty="0">
              <a:latin typeface="Futura"/>
              <a:ea typeface="Futura"/>
              <a:cs typeface="Futura"/>
              <a:sym typeface="Futu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64463" y="4276202"/>
            <a:ext cx="803563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783420"/>
            <a:ext cx="9553861" cy="9503569"/>
            <a:chOff x="0" y="-26797"/>
            <a:chExt cx="12738481" cy="12671425"/>
          </a:xfrm>
        </p:grpSpPr>
        <p:sp>
          <p:nvSpPr>
            <p:cNvPr id="6" name="Freeform 6"/>
            <p:cNvSpPr/>
            <p:nvPr/>
          </p:nvSpPr>
          <p:spPr>
            <a:xfrm>
              <a:off x="0" y="-26797"/>
              <a:ext cx="12738481" cy="12671425"/>
            </a:xfrm>
            <a:custGeom>
              <a:avLst/>
              <a:gdLst/>
              <a:ahLst/>
              <a:cxnLst/>
              <a:rect l="l" t="t" r="r" b="b"/>
              <a:pathLst>
                <a:path w="12738481" h="12671425">
                  <a:moveTo>
                    <a:pt x="2338324" y="28575"/>
                  </a:moveTo>
                  <a:cubicBezTo>
                    <a:pt x="3612515" y="0"/>
                    <a:pt x="4910328" y="309372"/>
                    <a:pt x="6094730" y="993140"/>
                  </a:cubicBezTo>
                  <a:lnTo>
                    <a:pt x="8112506" y="2158111"/>
                  </a:lnTo>
                  <a:cubicBezTo>
                    <a:pt x="11558016" y="4147312"/>
                    <a:pt x="12738481" y="8553069"/>
                    <a:pt x="10749280" y="11998579"/>
                  </a:cubicBezTo>
                  <a:cubicBezTo>
                    <a:pt x="10624947" y="12213972"/>
                    <a:pt x="10491216" y="12420473"/>
                    <a:pt x="10348849" y="12617832"/>
                  </a:cubicBezTo>
                  <a:lnTo>
                    <a:pt x="10305923" y="12671425"/>
                  </a:lnTo>
                  <a:lnTo>
                    <a:pt x="0" y="12671425"/>
                  </a:lnTo>
                  <a:lnTo>
                    <a:pt x="0" y="473583"/>
                  </a:lnTo>
                  <a:lnTo>
                    <a:pt x="296799" y="370840"/>
                  </a:lnTo>
                  <a:cubicBezTo>
                    <a:pt x="955421" y="160274"/>
                    <a:pt x="1643380" y="44196"/>
                    <a:pt x="2338324" y="28575"/>
                  </a:cubicBezTo>
                  <a:close/>
                </a:path>
              </a:pathLst>
            </a:custGeom>
            <a:blipFill>
              <a:blip r:embed="rId2"/>
              <a:stretch>
                <a:fillRect l="-25591" r="-36303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2881" y="8654158"/>
            <a:ext cx="3956217" cy="1632842"/>
            <a:chOff x="0" y="0"/>
            <a:chExt cx="5274956" cy="2177122"/>
          </a:xfrm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29127" y="0"/>
            <a:ext cx="5658816" cy="2538160"/>
            <a:chOff x="0" y="0"/>
            <a:chExt cx="7545088" cy="3384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7" name="Group 7"/>
          <p:cNvGrpSpPr/>
          <p:nvPr/>
        </p:nvGrpSpPr>
        <p:grpSpPr>
          <a:xfrm rot="1800000">
            <a:off x="1661009" y="1389945"/>
            <a:ext cx="2536481" cy="411363"/>
            <a:chOff x="0" y="0"/>
            <a:chExt cx="3381974" cy="548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1883" cy="548513"/>
            </a:xfrm>
            <a:custGeom>
              <a:avLst/>
              <a:gdLst/>
              <a:ahLst/>
              <a:cxnLst/>
              <a:rect l="l" t="t" r="r" b="b"/>
              <a:pathLst>
                <a:path w="3381883" h="548513">
                  <a:moveTo>
                    <a:pt x="0" y="274193"/>
                  </a:moveTo>
                  <a:cubicBezTo>
                    <a:pt x="0" y="122809"/>
                    <a:pt x="122809" y="0"/>
                    <a:pt x="274193" y="0"/>
                  </a:cubicBezTo>
                  <a:lnTo>
                    <a:pt x="3107690" y="0"/>
                  </a:lnTo>
                  <a:cubicBezTo>
                    <a:pt x="3259201" y="0"/>
                    <a:pt x="3381883" y="122809"/>
                    <a:pt x="3381883" y="274193"/>
                  </a:cubicBezTo>
                  <a:cubicBezTo>
                    <a:pt x="3381883" y="425577"/>
                    <a:pt x="3259074" y="548386"/>
                    <a:pt x="3107690" y="548386"/>
                  </a:cubicBezTo>
                  <a:lnTo>
                    <a:pt x="274193" y="548386"/>
                  </a:lnTo>
                  <a:cubicBezTo>
                    <a:pt x="122809" y="548513"/>
                    <a:pt x="0" y="425704"/>
                    <a:pt x="0" y="27419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holding a graph&#10;&#10;Description automatically generated">
            <a:extLst>
              <a:ext uri="{FF2B5EF4-FFF2-40B4-BE49-F238E27FC236}">
                <a16:creationId xmlns:a16="http://schemas.microsoft.com/office/drawing/2014/main" id="{EDE0A5CC-95DF-29F6-2888-D750EDBFD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b="7806"/>
          <a:stretch/>
        </p:blipFill>
        <p:spPr>
          <a:xfrm>
            <a:off x="-4097274" y="-538256"/>
            <a:ext cx="14135100" cy="113635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1925514" y="4069734"/>
            <a:ext cx="5410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02490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19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800000">
            <a:off x="15257803" y="1541500"/>
            <a:ext cx="1750264" cy="1145520"/>
            <a:chOff x="0" y="0"/>
            <a:chExt cx="2333686" cy="1527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3625" cy="1527302"/>
            </a:xfrm>
            <a:custGeom>
              <a:avLst/>
              <a:gdLst/>
              <a:ahLst/>
              <a:cxnLst/>
              <a:rect l="l" t="t" r="r" b="b"/>
              <a:pathLst>
                <a:path w="2333625" h="1527302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569974" y="0"/>
                  </a:lnTo>
                  <a:cubicBezTo>
                    <a:pt x="1991741" y="0"/>
                    <a:pt x="2333625" y="341884"/>
                    <a:pt x="2333625" y="763651"/>
                  </a:cubicBezTo>
                  <a:cubicBezTo>
                    <a:pt x="2333625" y="1185418"/>
                    <a:pt x="1991741" y="1527302"/>
                    <a:pt x="1569974" y="1527302"/>
                  </a:cubicBezTo>
                  <a:lnTo>
                    <a:pt x="763651" y="1527302"/>
                  </a:lnTo>
                  <a:cubicBezTo>
                    <a:pt x="341884" y="1527302"/>
                    <a:pt x="0" y="1185418"/>
                    <a:pt x="0" y="7636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6" name="Group 2">
            <a:extLst>
              <a:ext uri="{FF2B5EF4-FFF2-40B4-BE49-F238E27FC236}">
                <a16:creationId xmlns:a16="http://schemas.microsoft.com/office/drawing/2014/main" id="{5A85D874-5528-DD2F-49B4-B5BB37580344}"/>
              </a:ext>
            </a:extLst>
          </p:cNvPr>
          <p:cNvGrpSpPr/>
          <p:nvPr/>
        </p:nvGrpSpPr>
        <p:grpSpPr>
          <a:xfrm>
            <a:off x="1359438" y="4286813"/>
            <a:ext cx="4998863" cy="2138203"/>
            <a:chOff x="-284552" y="-270357"/>
            <a:chExt cx="9396986" cy="7940289"/>
          </a:xfrm>
          <a:solidFill>
            <a:srgbClr val="EF243C">
              <a:alpha val="93999"/>
            </a:srgbClr>
          </a:solidFill>
          <a:effectLst/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1ED5AB3C-FBDC-2B20-36AB-E9C52EA3A8A2}"/>
                </a:ext>
              </a:extLst>
            </p:cNvPr>
            <p:cNvSpPr/>
            <p:nvPr/>
          </p:nvSpPr>
          <p:spPr>
            <a:xfrm>
              <a:off x="-284552" y="-270357"/>
              <a:ext cx="9396986" cy="7940289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6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TARGET</a:t>
              </a:r>
            </a:p>
          </p:txBody>
        </p: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17E1E3A2-C847-4F5B-7EB8-CA9AEF2CAF5A}"/>
              </a:ext>
            </a:extLst>
          </p:cNvPr>
          <p:cNvGrpSpPr/>
          <p:nvPr/>
        </p:nvGrpSpPr>
        <p:grpSpPr>
          <a:xfrm>
            <a:off x="10888782" y="1183014"/>
            <a:ext cx="6288379" cy="2138188"/>
            <a:chOff x="0" y="0"/>
            <a:chExt cx="9396956" cy="7940234"/>
          </a:xfrm>
          <a:solidFill>
            <a:srgbClr val="EF243C">
              <a:alpha val="80185"/>
            </a:srgbClr>
          </a:solidFill>
          <a:effectLst/>
        </p:grpSpPr>
        <p:sp>
          <p:nvSpPr>
            <p:cNvPr id="39" name="Freeform 3">
              <a:extLst>
                <a:ext uri="{FF2B5EF4-FFF2-40B4-BE49-F238E27FC236}">
                  <a16:creationId xmlns:a16="http://schemas.microsoft.com/office/drawing/2014/main" id="{EF9CA12A-A6EA-BBCC-4500-697B6107B8AA}"/>
                </a:ext>
              </a:extLst>
            </p:cNvPr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0" name="Group 2">
            <a:extLst>
              <a:ext uri="{FF2B5EF4-FFF2-40B4-BE49-F238E27FC236}">
                <a16:creationId xmlns:a16="http://schemas.microsoft.com/office/drawing/2014/main" id="{2DD2AC56-D639-7FEE-9163-B57474362C52}"/>
              </a:ext>
            </a:extLst>
          </p:cNvPr>
          <p:cNvGrpSpPr/>
          <p:nvPr/>
        </p:nvGrpSpPr>
        <p:grpSpPr>
          <a:xfrm>
            <a:off x="10888782" y="4286813"/>
            <a:ext cx="6288379" cy="2138188"/>
            <a:chOff x="0" y="0"/>
            <a:chExt cx="9396956" cy="7940234"/>
          </a:xfrm>
          <a:solidFill>
            <a:srgbClr val="FF2A48">
              <a:alpha val="54811"/>
            </a:srgbClr>
          </a:solidFill>
          <a:effectLst/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FC1A5C9F-6324-D92F-56A7-53D4DD7A1B89}"/>
                </a:ext>
              </a:extLst>
            </p:cNvPr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AD4728B3-0DE6-D136-6523-F8DBEB0C08FA}"/>
              </a:ext>
            </a:extLst>
          </p:cNvPr>
          <p:cNvGrpSpPr/>
          <p:nvPr/>
        </p:nvGrpSpPr>
        <p:grpSpPr>
          <a:xfrm>
            <a:off x="10888782" y="7390581"/>
            <a:ext cx="6288379" cy="2138204"/>
            <a:chOff x="0" y="0"/>
            <a:chExt cx="9396956" cy="7940234"/>
          </a:xfrm>
          <a:solidFill>
            <a:schemeClr val="bg1">
              <a:lumMod val="85000"/>
              <a:alpha val="70000"/>
            </a:schemeClr>
          </a:solidFill>
          <a:effectLst/>
        </p:grpSpPr>
        <p:sp>
          <p:nvSpPr>
            <p:cNvPr id="43" name="Freeform 3">
              <a:extLst>
                <a:ext uri="{FF2B5EF4-FFF2-40B4-BE49-F238E27FC236}">
                  <a16:creationId xmlns:a16="http://schemas.microsoft.com/office/drawing/2014/main" id="{7A09968F-BB0B-4FA1-0830-CA79ACD5A85E}"/>
                </a:ext>
              </a:extLst>
            </p:cNvPr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46" name="Google Shape;194;p17">
            <a:extLst>
              <a:ext uri="{FF2B5EF4-FFF2-40B4-BE49-F238E27FC236}">
                <a16:creationId xmlns:a16="http://schemas.microsoft.com/office/drawing/2014/main" id="{07016ECA-FFCD-6998-6EE3-029A32C61046}"/>
              </a:ext>
            </a:extLst>
          </p:cNvPr>
          <p:cNvSpPr/>
          <p:nvPr/>
        </p:nvSpPr>
        <p:spPr>
          <a:xfrm>
            <a:off x="7562503" y="7390597"/>
            <a:ext cx="2139009" cy="2138204"/>
          </a:xfrm>
          <a:prstGeom prst="ellipse">
            <a:avLst/>
          </a:prstGeom>
          <a:solidFill>
            <a:schemeClr val="tx1">
              <a:lumMod val="50000"/>
              <a:lumOff val="50000"/>
              <a:alpha val="7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60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194;p17">
            <a:extLst>
              <a:ext uri="{FF2B5EF4-FFF2-40B4-BE49-F238E27FC236}">
                <a16:creationId xmlns:a16="http://schemas.microsoft.com/office/drawing/2014/main" id="{B2DA3F09-FB8F-F69E-38EA-B948EEBC22BE}"/>
              </a:ext>
            </a:extLst>
          </p:cNvPr>
          <p:cNvSpPr/>
          <p:nvPr/>
        </p:nvSpPr>
        <p:spPr>
          <a:xfrm>
            <a:off x="7562504" y="4286813"/>
            <a:ext cx="2139009" cy="2138204"/>
          </a:xfrm>
          <a:prstGeom prst="ellipse">
            <a:avLst/>
          </a:prstGeom>
          <a:solidFill>
            <a:srgbClr val="EF233C">
              <a:alpha val="6451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2</a:t>
            </a:r>
          </a:p>
        </p:txBody>
      </p:sp>
      <p:sp>
        <p:nvSpPr>
          <p:cNvPr id="48" name="Google Shape;194;p17">
            <a:extLst>
              <a:ext uri="{FF2B5EF4-FFF2-40B4-BE49-F238E27FC236}">
                <a16:creationId xmlns:a16="http://schemas.microsoft.com/office/drawing/2014/main" id="{0D4F9E90-449D-2D52-9313-E4333C7326F3}"/>
              </a:ext>
            </a:extLst>
          </p:cNvPr>
          <p:cNvSpPr/>
          <p:nvPr/>
        </p:nvSpPr>
        <p:spPr>
          <a:xfrm>
            <a:off x="7562503" y="1183014"/>
            <a:ext cx="2139009" cy="2138204"/>
          </a:xfrm>
          <a:prstGeom prst="ellipse">
            <a:avLst/>
          </a:prstGeom>
          <a:solidFill>
            <a:srgbClr val="EF2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1"/>
                </a:solidFill>
                <a:latin typeface="Fira Sans" panose="020B0503050000020004" pitchFamily="34" charset="0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6000" b="1" dirty="0">
              <a:solidFill>
                <a:schemeClr val="lt1"/>
              </a:solidFill>
              <a:latin typeface="Fira Sans" panose="020B05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354B113-F7B8-88EC-777C-F0D27D7DDDCC}"/>
              </a:ext>
            </a:extLst>
          </p:cNvPr>
          <p:cNvCxnSpPr>
            <a:cxnSpLocks/>
            <a:stCxn id="37" idx="0"/>
            <a:endCxn id="48" idx="2"/>
          </p:cNvCxnSpPr>
          <p:nvPr/>
        </p:nvCxnSpPr>
        <p:spPr>
          <a:xfrm rot="5400000" flipH="1" flipV="1">
            <a:off x="4693338" y="1417649"/>
            <a:ext cx="2034697" cy="37036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36403A4-6ADA-D58C-296E-48EDC1B89A27}"/>
              </a:ext>
            </a:extLst>
          </p:cNvPr>
          <p:cNvCxnSpPr>
            <a:cxnSpLocks/>
            <a:stCxn id="37" idx="2"/>
            <a:endCxn id="46" idx="2"/>
          </p:cNvCxnSpPr>
          <p:nvPr/>
        </p:nvCxnSpPr>
        <p:spPr>
          <a:xfrm rot="16200000" flipH="1">
            <a:off x="4693345" y="5590540"/>
            <a:ext cx="2034683" cy="370363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F1A51D-E5BB-2670-E342-CAD6FE40BDEB}"/>
              </a:ext>
            </a:extLst>
          </p:cNvPr>
          <p:cNvCxnSpPr>
            <a:cxnSpLocks/>
            <a:stCxn id="37" idx="3"/>
            <a:endCxn id="47" idx="2"/>
          </p:cNvCxnSpPr>
          <p:nvPr/>
        </p:nvCxnSpPr>
        <p:spPr>
          <a:xfrm>
            <a:off x="6358301" y="5355915"/>
            <a:ext cx="1204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76EAD89-5C1E-D749-9624-12FD6CEFE1FA}"/>
              </a:ext>
            </a:extLst>
          </p:cNvPr>
          <p:cNvCxnSpPr>
            <a:stCxn id="39" idx="1"/>
            <a:endCxn id="48" idx="6"/>
          </p:cNvCxnSpPr>
          <p:nvPr/>
        </p:nvCxnSpPr>
        <p:spPr>
          <a:xfrm flipH="1">
            <a:off x="9701512" y="2252116"/>
            <a:ext cx="1187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B76BA4D-9D22-1C44-7E0E-0B37196FDF30}"/>
              </a:ext>
            </a:extLst>
          </p:cNvPr>
          <p:cNvCxnSpPr>
            <a:stCxn id="47" idx="6"/>
            <a:endCxn id="41" idx="1"/>
          </p:cNvCxnSpPr>
          <p:nvPr/>
        </p:nvCxnSpPr>
        <p:spPr>
          <a:xfrm>
            <a:off x="9701513" y="5355915"/>
            <a:ext cx="1187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C2425E7-E593-E56D-7B4A-6B55A647DEB7}"/>
              </a:ext>
            </a:extLst>
          </p:cNvPr>
          <p:cNvCxnSpPr>
            <a:cxnSpLocks/>
            <a:stCxn id="43" idx="1"/>
            <a:endCxn id="46" idx="6"/>
          </p:cNvCxnSpPr>
          <p:nvPr/>
        </p:nvCxnSpPr>
        <p:spPr>
          <a:xfrm flipH="1">
            <a:off x="9701512" y="8459691"/>
            <a:ext cx="1187270" cy="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oogle Shape;169;p17">
            <a:extLst>
              <a:ext uri="{FF2B5EF4-FFF2-40B4-BE49-F238E27FC236}">
                <a16:creationId xmlns:a16="http://schemas.microsoft.com/office/drawing/2014/main" id="{65BCF153-DFA8-F335-FF86-1722ED70DBC0}"/>
              </a:ext>
            </a:extLst>
          </p:cNvPr>
          <p:cNvGrpSpPr/>
          <p:nvPr/>
        </p:nvGrpSpPr>
        <p:grpSpPr>
          <a:xfrm>
            <a:off x="11368361" y="1522048"/>
            <a:ext cx="4625552" cy="1505242"/>
            <a:chOff x="5602099" y="1038128"/>
            <a:chExt cx="2493530" cy="811441"/>
          </a:xfrm>
        </p:grpSpPr>
        <p:sp>
          <p:nvSpPr>
            <p:cNvPr id="77" name="Google Shape;170;p17">
              <a:extLst>
                <a:ext uri="{FF2B5EF4-FFF2-40B4-BE49-F238E27FC236}">
                  <a16:creationId xmlns:a16="http://schemas.microsoft.com/office/drawing/2014/main" id="{CC7CE686-C3B7-A3ED-14A5-50CF5C15DD71}"/>
                </a:ext>
              </a:extLst>
            </p:cNvPr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bg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MISSION</a:t>
              </a:r>
            </a:p>
          </p:txBody>
        </p:sp>
        <p:sp>
          <p:nvSpPr>
            <p:cNvPr id="78" name="Google Shape;171;p17">
              <a:extLst>
                <a:ext uri="{FF2B5EF4-FFF2-40B4-BE49-F238E27FC236}">
                  <a16:creationId xmlns:a16="http://schemas.microsoft.com/office/drawing/2014/main" id="{5F96B426-115B-7A3A-374E-A5E925F18718}"/>
                </a:ext>
              </a:extLst>
            </p:cNvPr>
            <p:cNvSpPr txBox="1"/>
            <p:nvPr/>
          </p:nvSpPr>
          <p:spPr>
            <a:xfrm>
              <a:off x="5638029" y="1385469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a typeface="Roboto"/>
                  <a:cs typeface="Roboto"/>
                  <a:sym typeface="Roboto"/>
                </a:rPr>
                <a:t>Identify key features</a:t>
              </a:r>
            </a:p>
            <a:p>
              <a:pPr marL="17145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a typeface="Roboto"/>
                  <a:cs typeface="Roboto"/>
                  <a:sym typeface="Roboto"/>
                </a:rPr>
                <a:t>Build predictive models</a:t>
              </a:r>
            </a:p>
          </p:txBody>
        </p:sp>
      </p:grpSp>
      <p:sp>
        <p:nvSpPr>
          <p:cNvPr id="79" name="Google Shape;172;p17">
            <a:extLst>
              <a:ext uri="{FF2B5EF4-FFF2-40B4-BE49-F238E27FC236}">
                <a16:creationId xmlns:a16="http://schemas.microsoft.com/office/drawing/2014/main" id="{6AE761A0-E454-C8BE-A0ED-85E8C536F5EC}"/>
              </a:ext>
            </a:extLst>
          </p:cNvPr>
          <p:cNvSpPr/>
          <p:nvPr/>
        </p:nvSpPr>
        <p:spPr>
          <a:xfrm>
            <a:off x="15087286" y="1400967"/>
            <a:ext cx="1702940" cy="1702298"/>
          </a:xfrm>
          <a:prstGeom prst="ellipse">
            <a:avLst/>
          </a:prstGeom>
          <a:solidFill>
            <a:srgbClr val="EF24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pic>
        <p:nvPicPr>
          <p:cNvPr id="80" name="Picture 79" descr="A white line drawing of a magnifying glass and graph&#10;&#10;Description automatically generated">
            <a:extLst>
              <a:ext uri="{FF2B5EF4-FFF2-40B4-BE49-F238E27FC236}">
                <a16:creationId xmlns:a16="http://schemas.microsoft.com/office/drawing/2014/main" id="{43F32EC0-356F-6FC7-7FB3-725F8A74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839" y="1674413"/>
            <a:ext cx="1261834" cy="1261834"/>
          </a:xfrm>
          <a:prstGeom prst="rect">
            <a:avLst/>
          </a:prstGeom>
        </p:spPr>
      </p:pic>
      <p:grpSp>
        <p:nvGrpSpPr>
          <p:cNvPr id="81" name="Google Shape;169;p17">
            <a:extLst>
              <a:ext uri="{FF2B5EF4-FFF2-40B4-BE49-F238E27FC236}">
                <a16:creationId xmlns:a16="http://schemas.microsoft.com/office/drawing/2014/main" id="{3BE5EA23-9329-FEC0-3786-444B9BF671A9}"/>
              </a:ext>
            </a:extLst>
          </p:cNvPr>
          <p:cNvGrpSpPr/>
          <p:nvPr/>
        </p:nvGrpSpPr>
        <p:grpSpPr>
          <a:xfrm>
            <a:off x="11301710" y="4624115"/>
            <a:ext cx="4692203" cy="1649458"/>
            <a:chOff x="5602099" y="1038128"/>
            <a:chExt cx="2529460" cy="889185"/>
          </a:xfrm>
        </p:grpSpPr>
        <p:sp>
          <p:nvSpPr>
            <p:cNvPr id="82" name="Google Shape;170;p17">
              <a:extLst>
                <a:ext uri="{FF2B5EF4-FFF2-40B4-BE49-F238E27FC236}">
                  <a16:creationId xmlns:a16="http://schemas.microsoft.com/office/drawing/2014/main" id="{B6BE4B3C-AAD3-1AC2-6BF3-3AACE3457B4E}"/>
                </a:ext>
              </a:extLst>
            </p:cNvPr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bg1"/>
                  </a:solidFill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STAKEHOLDERS</a:t>
              </a:r>
            </a:p>
          </p:txBody>
        </p:sp>
        <p:sp>
          <p:nvSpPr>
            <p:cNvPr id="83" name="Google Shape;171;p17">
              <a:extLst>
                <a:ext uri="{FF2B5EF4-FFF2-40B4-BE49-F238E27FC236}">
                  <a16:creationId xmlns:a16="http://schemas.microsoft.com/office/drawing/2014/main" id="{4420FE4E-23EB-37E2-CEFA-5A0BB934EC01}"/>
                </a:ext>
              </a:extLst>
            </p:cNvPr>
            <p:cNvSpPr txBox="1"/>
            <p:nvPr/>
          </p:nvSpPr>
          <p:spPr>
            <a:xfrm>
              <a:off x="5673959" y="1265587"/>
              <a:ext cx="2457600" cy="661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Executive Team</a:t>
              </a:r>
            </a:p>
            <a:p>
              <a:pPr marL="3429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Relevant departments</a:t>
              </a:r>
              <a:endParaRPr lang="en-US" sz="2400" dirty="0">
                <a:solidFill>
                  <a:schemeClr val="bg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" name="Google Shape;172;p17">
            <a:extLst>
              <a:ext uri="{FF2B5EF4-FFF2-40B4-BE49-F238E27FC236}">
                <a16:creationId xmlns:a16="http://schemas.microsoft.com/office/drawing/2014/main" id="{3E7189D8-CC0E-0A5E-3EB6-14F1EC3AA8C5}"/>
              </a:ext>
            </a:extLst>
          </p:cNvPr>
          <p:cNvSpPr/>
          <p:nvPr/>
        </p:nvSpPr>
        <p:spPr>
          <a:xfrm>
            <a:off x="15117774" y="4503035"/>
            <a:ext cx="1702940" cy="1702298"/>
          </a:xfrm>
          <a:prstGeom prst="ellipse">
            <a:avLst/>
          </a:prstGeom>
          <a:solidFill>
            <a:srgbClr val="EF243C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grpSp>
        <p:nvGrpSpPr>
          <p:cNvPr id="91" name="Google Shape;169;p17">
            <a:extLst>
              <a:ext uri="{FF2B5EF4-FFF2-40B4-BE49-F238E27FC236}">
                <a16:creationId xmlns:a16="http://schemas.microsoft.com/office/drawing/2014/main" id="{68540918-1042-514A-3784-181C0FBEA81E}"/>
              </a:ext>
            </a:extLst>
          </p:cNvPr>
          <p:cNvGrpSpPr/>
          <p:nvPr/>
        </p:nvGrpSpPr>
        <p:grpSpPr>
          <a:xfrm>
            <a:off x="11368361" y="7727891"/>
            <a:ext cx="4625552" cy="1463600"/>
            <a:chOff x="5602099" y="1038128"/>
            <a:chExt cx="2493530" cy="788993"/>
          </a:xfrm>
        </p:grpSpPr>
        <p:sp>
          <p:nvSpPr>
            <p:cNvPr id="92" name="Google Shape;170;p17">
              <a:extLst>
                <a:ext uri="{FF2B5EF4-FFF2-40B4-BE49-F238E27FC236}">
                  <a16:creationId xmlns:a16="http://schemas.microsoft.com/office/drawing/2014/main" id="{584DE9B9-CAAF-5BBF-E034-67A3C5389108}"/>
                </a:ext>
              </a:extLst>
            </p:cNvPr>
            <p:cNvSpPr txBox="1"/>
            <p:nvPr/>
          </p:nvSpPr>
          <p:spPr>
            <a:xfrm>
              <a:off x="5602099" y="1038128"/>
              <a:ext cx="2457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latin typeface="Fira Sans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GOALS</a:t>
              </a:r>
            </a:p>
          </p:txBody>
        </p:sp>
        <p:sp>
          <p:nvSpPr>
            <p:cNvPr id="93" name="Google Shape;171;p17">
              <a:extLst>
                <a:ext uri="{FF2B5EF4-FFF2-40B4-BE49-F238E27FC236}">
                  <a16:creationId xmlns:a16="http://schemas.microsoft.com/office/drawing/2014/main" id="{33CA388A-AE82-837B-BA45-91FACAD0599B}"/>
                </a:ext>
              </a:extLst>
            </p:cNvPr>
            <p:cNvSpPr txBox="1"/>
            <p:nvPr/>
          </p:nvSpPr>
          <p:spPr>
            <a:xfrm>
              <a:off x="5638029" y="1363021"/>
              <a:ext cx="24576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Fira Sans" panose="020B0503050000020004" pitchFamily="34" charset="0"/>
                </a:rPr>
                <a:t>AUC &gt; 0.7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Fira Sans" panose="020B0503050000020004" pitchFamily="34" charset="0"/>
                  <a:ea typeface="Roboto"/>
                  <a:cs typeface="Roboto"/>
                  <a:sym typeface="Roboto"/>
                </a:rPr>
                <a:t>Precision &gt; 0.7</a:t>
              </a:r>
            </a:p>
          </p:txBody>
        </p:sp>
      </p:grpSp>
      <p:sp>
        <p:nvSpPr>
          <p:cNvPr id="94" name="Google Shape;172;p17">
            <a:extLst>
              <a:ext uri="{FF2B5EF4-FFF2-40B4-BE49-F238E27FC236}">
                <a16:creationId xmlns:a16="http://schemas.microsoft.com/office/drawing/2014/main" id="{8926E769-21B9-9F23-8071-379D48CC0FCE}"/>
              </a:ext>
            </a:extLst>
          </p:cNvPr>
          <p:cNvSpPr/>
          <p:nvPr/>
        </p:nvSpPr>
        <p:spPr>
          <a:xfrm>
            <a:off x="15184425" y="7606811"/>
            <a:ext cx="1702940" cy="1702298"/>
          </a:xfrm>
          <a:prstGeom prst="ellipse">
            <a:avLst/>
          </a:prstGeom>
          <a:solidFill>
            <a:schemeClr val="tx1">
              <a:lumMod val="50000"/>
              <a:lumOff val="50000"/>
              <a:alpha val="6974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 panose="020B0503050000020004" pitchFamily="34" charset="0"/>
            </a:endParaRPr>
          </a:p>
        </p:txBody>
      </p:sp>
      <p:pic>
        <p:nvPicPr>
          <p:cNvPr id="96" name="Picture 95" descr="A white check mark in a target&#10;&#10;Description automatically generated">
            <a:extLst>
              <a:ext uri="{FF2B5EF4-FFF2-40B4-BE49-F238E27FC236}">
                <a16:creationId xmlns:a16="http://schemas.microsoft.com/office/drawing/2014/main" id="{64B65222-E4D7-C97A-7BF8-79F23B60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150" y="7801215"/>
            <a:ext cx="1313490" cy="1313490"/>
          </a:xfrm>
          <a:prstGeom prst="rect">
            <a:avLst/>
          </a:prstGeom>
        </p:spPr>
      </p:pic>
      <p:pic>
        <p:nvPicPr>
          <p:cNvPr id="97" name="Picture 96" descr="A white line drawing of people connected to a black background&#10;&#10;Description automatically generated">
            <a:extLst>
              <a:ext uri="{FF2B5EF4-FFF2-40B4-BE49-F238E27FC236}">
                <a16:creationId xmlns:a16="http://schemas.microsoft.com/office/drawing/2014/main" id="{83A3599D-BFEB-DCBD-63DE-0463981E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911" y="4780155"/>
            <a:ext cx="1107761" cy="1107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12393459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059356" y="2925984"/>
            <a:ext cx="4842987" cy="591712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6722543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86690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6512" y="7822121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9765" y="5190585"/>
            <a:ext cx="3922165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Focus on customers</a:t>
            </a:r>
            <a:r>
              <a:rPr lang="en-US" sz="2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aged 28 - 65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this is the most common age range for loan borrowers.</a:t>
            </a:r>
            <a:endParaRPr lang="en-US" sz="2800" dirty="0">
              <a:solidFill>
                <a:srgbClr val="000000"/>
              </a:solidFill>
              <a:latin typeface="Futura Medium" panose="020B0602020204020303" pitchFamily="34" charset="-79"/>
              <a:ea typeface="Futura"/>
              <a:cs typeface="Futura Medium" panose="020B0602020204020303" pitchFamily="34" charset="-79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0783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29018" y="186690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84909" y="4283050"/>
            <a:ext cx="4860131" cy="428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CASH LOANS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704" y="5194856"/>
            <a:ext cx="426054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Select only customers</a:t>
            </a:r>
            <a:r>
              <a:rPr lang="en-US" sz="2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using cash loans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as this is the most common loan type.</a:t>
            </a:r>
            <a:endParaRPr lang="en-US" sz="2800" dirty="0">
              <a:solidFill>
                <a:srgbClr val="000000"/>
              </a:solidFill>
              <a:latin typeface="Futura Medium" panose="020B0602020204020303" pitchFamily="34" charset="-79"/>
              <a:ea typeface="Futura"/>
              <a:cs typeface="Futura Medium" panose="020B0602020204020303" pitchFamily="34" charset="-79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3948" y="4283050"/>
            <a:ext cx="4860131" cy="43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EXISTING 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87432" y="5190585"/>
            <a:ext cx="411313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Select only customers who have </a:t>
            </a:r>
            <a:r>
              <a:rPr lang="en-US" sz="28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had a previous loan with Home Credit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endParaRPr lang="en-US" sz="2800" dirty="0">
              <a:solidFill>
                <a:srgbClr val="000000"/>
              </a:solidFill>
              <a:latin typeface="Futura Medium" panose="020B0602020204020303" pitchFamily="34" charset="-79"/>
              <a:ea typeface="Futura"/>
              <a:cs typeface="Futura Medium" panose="020B0602020204020303" pitchFamily="34" charset="-79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SCOPE</a:t>
            </a:r>
            <a:endParaRPr sz="4000" dirty="0"/>
          </a:p>
        </p:txBody>
      </p:sp>
      <p:pic>
        <p:nvPicPr>
          <p:cNvPr id="3" name="Picture 2" descr="A group of people with their arms around each other&#10;&#10;Description automatically generated">
            <a:extLst>
              <a:ext uri="{FF2B5EF4-FFF2-40B4-BE49-F238E27FC236}">
                <a16:creationId xmlns:a16="http://schemas.microsoft.com/office/drawing/2014/main" id="{CA96595F-C48C-18CC-E64E-04B235916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45" y="2317781"/>
            <a:ext cx="1119078" cy="1119078"/>
          </a:xfrm>
          <a:prstGeom prst="rect">
            <a:avLst/>
          </a:prstGeom>
        </p:spPr>
      </p:pic>
      <p:pic>
        <p:nvPicPr>
          <p:cNvPr id="7" name="Picture 6" descr="A white line drawing of people on a computer screen&#10;&#10;Description automatically generated">
            <a:extLst>
              <a:ext uri="{FF2B5EF4-FFF2-40B4-BE49-F238E27FC236}">
                <a16:creationId xmlns:a16="http://schemas.microsoft.com/office/drawing/2014/main" id="{0C617829-54BE-B3D2-4CFE-0D9B751DB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261213"/>
            <a:ext cx="1168118" cy="1168118"/>
          </a:xfrm>
          <a:prstGeom prst="rect">
            <a:avLst/>
          </a:prstGeom>
        </p:spPr>
      </p:pic>
      <p:pic>
        <p:nvPicPr>
          <p:cNvPr id="11" name="Picture 10" descr="A hand holding a money&#10;&#10;Description automatically generated">
            <a:extLst>
              <a:ext uri="{FF2B5EF4-FFF2-40B4-BE49-F238E27FC236}">
                <a16:creationId xmlns:a16="http://schemas.microsoft.com/office/drawing/2014/main" id="{77FBDCD7-7D46-D9B3-4253-8F1E7966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260" y="2332964"/>
            <a:ext cx="1103895" cy="11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5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6221B7CA-602E-5278-202A-14D6779BA518}"/>
              </a:ext>
            </a:extLst>
          </p:cNvPr>
          <p:cNvGrpSpPr/>
          <p:nvPr/>
        </p:nvGrpSpPr>
        <p:grpSpPr>
          <a:xfrm>
            <a:off x="10474456" y="2052634"/>
            <a:ext cx="6774842" cy="3270892"/>
            <a:chOff x="47673" y="42322"/>
            <a:chExt cx="9396984" cy="7940295"/>
          </a:xfrm>
          <a:effectLst/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8CB3CF0F-29C3-7506-467C-89DE60539F34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50" name="Group 2">
            <a:extLst>
              <a:ext uri="{FF2B5EF4-FFF2-40B4-BE49-F238E27FC236}">
                <a16:creationId xmlns:a16="http://schemas.microsoft.com/office/drawing/2014/main" id="{609EEAA4-BAB5-E697-00BD-5965C28B7D65}"/>
              </a:ext>
            </a:extLst>
          </p:cNvPr>
          <p:cNvGrpSpPr/>
          <p:nvPr/>
        </p:nvGrpSpPr>
        <p:grpSpPr>
          <a:xfrm>
            <a:off x="10552032" y="6264713"/>
            <a:ext cx="6774842" cy="3270892"/>
            <a:chOff x="47673" y="42322"/>
            <a:chExt cx="9396984" cy="7940295"/>
          </a:xfrm>
          <a:effectLst/>
        </p:grpSpPr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6B21E4AB-4D7C-7CE2-5160-C4EEC7EBAFC6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52" name="Group 2">
            <a:extLst>
              <a:ext uri="{FF2B5EF4-FFF2-40B4-BE49-F238E27FC236}">
                <a16:creationId xmlns:a16="http://schemas.microsoft.com/office/drawing/2014/main" id="{06574738-E5AE-ABA6-2A4D-8D4F4E3ED509}"/>
              </a:ext>
            </a:extLst>
          </p:cNvPr>
          <p:cNvGrpSpPr/>
          <p:nvPr/>
        </p:nvGrpSpPr>
        <p:grpSpPr>
          <a:xfrm>
            <a:off x="1983622" y="6233125"/>
            <a:ext cx="6774842" cy="3270892"/>
            <a:chOff x="47673" y="42322"/>
            <a:chExt cx="9396984" cy="7940295"/>
          </a:xfrm>
          <a:effectLst/>
        </p:grpSpPr>
        <p:sp>
          <p:nvSpPr>
            <p:cNvPr id="53" name="Freeform 3">
              <a:extLst>
                <a:ext uri="{FF2B5EF4-FFF2-40B4-BE49-F238E27FC236}">
                  <a16:creationId xmlns:a16="http://schemas.microsoft.com/office/drawing/2014/main" id="{C6245B77-E873-5399-8F52-F292E1E08859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7F3421CD-5684-166E-7A53-339AEA93083F}"/>
              </a:ext>
            </a:extLst>
          </p:cNvPr>
          <p:cNvGrpSpPr/>
          <p:nvPr/>
        </p:nvGrpSpPr>
        <p:grpSpPr>
          <a:xfrm>
            <a:off x="1704834" y="2349382"/>
            <a:ext cx="6774842" cy="3270892"/>
            <a:chOff x="47673" y="42322"/>
            <a:chExt cx="9396984" cy="7940295"/>
          </a:xfrm>
          <a:effectLst/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6D034C06-5690-7D1C-0622-572281DBAEFA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18744" y="2671583"/>
            <a:ext cx="2077311" cy="2471202"/>
            <a:chOff x="0" y="0"/>
            <a:chExt cx="2769748" cy="3294936"/>
          </a:xfrm>
          <a:solidFill>
            <a:srgbClr val="FF2A48"/>
          </a:solidFill>
        </p:grpSpPr>
        <p:sp>
          <p:nvSpPr>
            <p:cNvPr id="5" name="Freeform 5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6951" y="2663010"/>
            <a:ext cx="2077311" cy="2480490"/>
            <a:chOff x="0" y="0"/>
            <a:chExt cx="2769748" cy="3294936"/>
          </a:xfrm>
          <a:solidFill>
            <a:srgbClr val="FF2A48">
              <a:alpha val="81041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8744" y="6704439"/>
            <a:ext cx="2077311" cy="2471202"/>
            <a:chOff x="0" y="0"/>
            <a:chExt cx="2769748" cy="3294936"/>
          </a:xfrm>
          <a:solidFill>
            <a:srgbClr val="FF2A48">
              <a:alpha val="74934"/>
            </a:srgbClr>
          </a:solidFill>
        </p:grpSpPr>
        <p:sp>
          <p:nvSpPr>
            <p:cNvPr id="13" name="Freeform 13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36951" y="6704439"/>
            <a:ext cx="2077311" cy="2471202"/>
            <a:chOff x="0" y="0"/>
            <a:chExt cx="2769748" cy="3294936"/>
          </a:xfrm>
          <a:solidFill>
            <a:schemeClr val="tx1">
              <a:lumMod val="50000"/>
              <a:lumOff val="50000"/>
              <a:alpha val="70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350686" y="2934065"/>
            <a:ext cx="404071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1, EXPLANATION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0686" y="3458030"/>
            <a:ext cx="5128990" cy="200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What is Home Credit </a:t>
            </a:r>
            <a:r>
              <a:rPr lang="en-US" sz="2000" dirty="0">
                <a:solidFill>
                  <a:srgbClr val="000000"/>
                </a:solidFill>
                <a:latin typeface="Fira Sans" panose="020B0503050000020004" pitchFamily="34" charset="0"/>
                <a:ea typeface="Futura"/>
                <a:cs typeface="Futura"/>
                <a:sym typeface="Futura"/>
              </a:rPr>
              <a:t>?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What is the main product </a:t>
            </a:r>
            <a:r>
              <a:rPr lang="en-US" sz="2000" dirty="0">
                <a:solidFill>
                  <a:srgbClr val="000000"/>
                </a:solidFill>
                <a:latin typeface="Fira Sans" panose="020B0503050000020004" pitchFamily="34" charset="0"/>
                <a:ea typeface="Futura"/>
                <a:cs typeface="Futura"/>
                <a:sym typeface="Futura"/>
              </a:rPr>
              <a:t>?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How does Home Credit work</a:t>
            </a:r>
            <a:r>
              <a:rPr lang="en-US" sz="2000" dirty="0">
                <a:solidFill>
                  <a:srgbClr val="000000"/>
                </a:solidFill>
                <a:latin typeface="Fira Sans" panose="020B0503050000020004" pitchFamily="34" charset="0"/>
                <a:ea typeface="Futura"/>
                <a:cs typeface="Futura"/>
                <a:sym typeface="Futura"/>
              </a:rPr>
              <a:t>?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What is the mission</a:t>
            </a:r>
            <a:r>
              <a:rPr lang="en-US" sz="2000" dirty="0">
                <a:solidFill>
                  <a:srgbClr val="000000"/>
                </a:solidFill>
                <a:latin typeface="Fira Sans" panose="020B0503050000020004" pitchFamily="34" charset="0"/>
                <a:ea typeface="Futura"/>
                <a:cs typeface="Consolas" panose="020B0609020204030204" pitchFamily="49" charset="0"/>
                <a:sym typeface="Futura"/>
              </a:rPr>
              <a:t>?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Business 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68893" y="2872384"/>
            <a:ext cx="48677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2, DATA PREPARATION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68893" y="3453228"/>
            <a:ext cx="5128990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Overview Dataset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Pre-processing data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Create new features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Feature selection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50686" y="6822713"/>
            <a:ext cx="339059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3, SOLUTION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50686" y="7346678"/>
            <a:ext cx="5128990" cy="323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Model selection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Prediction variables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Choose the best cut-off threshold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Result &amp; Evaluation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Advantages for business</a:t>
            </a:r>
            <a:endParaRPr lang="en-US" sz="1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68893" y="6822713"/>
            <a:ext cx="339059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4, APPLICATION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8893" y="7346678"/>
            <a:ext cx="5128990" cy="15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Criteria</a:t>
            </a:r>
          </a:p>
          <a:p>
            <a:pPr marL="285750" indent="-285750" algn="l">
              <a:lnSpc>
                <a:spcPts val="324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Mini – App</a:t>
            </a:r>
          </a:p>
          <a:p>
            <a:pPr marL="285750" indent="-285750" algn="l">
              <a:lnSpc>
                <a:spcPts val="3240"/>
              </a:lnSpc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Review</a:t>
            </a:r>
          </a:p>
          <a:p>
            <a:pPr marL="285750" indent="-285750" algn="l">
              <a:lnSpc>
                <a:spcPts val="3240"/>
              </a:lnSpc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Expansion</a:t>
            </a: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</a:p>
        </p:txBody>
      </p:sp>
      <p:sp>
        <p:nvSpPr>
          <p:cNvPr id="30" name="Google Shape;130;p16">
            <a:extLst>
              <a:ext uri="{FF2B5EF4-FFF2-40B4-BE49-F238E27FC236}">
                <a16:creationId xmlns:a16="http://schemas.microsoft.com/office/drawing/2014/main" id="{201E01D0-4948-58C4-1005-22A81387BA83}"/>
              </a:ext>
            </a:extLst>
          </p:cNvPr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AGENDA</a:t>
            </a:r>
            <a:endParaRPr sz="4000" dirty="0"/>
          </a:p>
        </p:txBody>
      </p:sp>
      <p:pic>
        <p:nvPicPr>
          <p:cNvPr id="32" name="Picture 31" descr="A white circle with a letter i in it&#10;&#10;Description automatically generated">
            <a:extLst>
              <a:ext uri="{FF2B5EF4-FFF2-40B4-BE49-F238E27FC236}">
                <a16:creationId xmlns:a16="http://schemas.microsoft.com/office/drawing/2014/main" id="{56FEFF53-5C29-B1BE-6CF5-D3D8B89D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62" y="3334049"/>
            <a:ext cx="1197698" cy="1197698"/>
          </a:xfrm>
          <a:prstGeom prst="rect">
            <a:avLst/>
          </a:prstGeom>
          <a:noFill/>
        </p:spPr>
      </p:pic>
      <p:pic>
        <p:nvPicPr>
          <p:cNvPr id="39" name="Picture 38" descr="A light bulb with a check mark inside&#10;&#10;Description automatically generated">
            <a:extLst>
              <a:ext uri="{FF2B5EF4-FFF2-40B4-BE49-F238E27FC236}">
                <a16:creationId xmlns:a16="http://schemas.microsoft.com/office/drawing/2014/main" id="{87AE5FC5-3093-AB8A-F5F1-571F6E6E6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03" y="7330830"/>
            <a:ext cx="1138657" cy="1138657"/>
          </a:xfrm>
          <a:prstGeom prst="rect">
            <a:avLst/>
          </a:prstGeom>
        </p:spPr>
      </p:pic>
      <p:pic>
        <p:nvPicPr>
          <p:cNvPr id="41" name="Picture 40" descr="A black and white logo&#10;&#10;Description automatically generated">
            <a:extLst>
              <a:ext uri="{FF2B5EF4-FFF2-40B4-BE49-F238E27FC236}">
                <a16:creationId xmlns:a16="http://schemas.microsoft.com/office/drawing/2014/main" id="{677AF900-7130-B791-1C12-893CE19AF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179" y="3378015"/>
            <a:ext cx="1002855" cy="1002855"/>
          </a:xfrm>
          <a:prstGeom prst="rect">
            <a:avLst/>
          </a:prstGeom>
        </p:spPr>
      </p:pic>
      <p:pic>
        <p:nvPicPr>
          <p:cNvPr id="45" name="Picture 44" descr="A white and black symbol&#10;&#10;Description automatically generated">
            <a:extLst>
              <a:ext uri="{FF2B5EF4-FFF2-40B4-BE49-F238E27FC236}">
                <a16:creationId xmlns:a16="http://schemas.microsoft.com/office/drawing/2014/main" id="{EBF69F27-0448-026A-EFBC-B344B10F9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3" y="7422140"/>
            <a:ext cx="1137598" cy="1137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8D5B5CC5-1270-ACC7-A4F5-0C6D8480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 r="20711"/>
          <a:stretch/>
        </p:blipFill>
        <p:spPr>
          <a:xfrm>
            <a:off x="-3859049" y="-595312"/>
            <a:ext cx="11985297" cy="12392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0618953" y="4655386"/>
            <a:ext cx="7310372" cy="58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EXPLANATION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" name="AutoShape 2" descr="Business Communication Là Gì Và Làm Sao Để Đạt Hiệu Quả Cao? | Cẩm Nang  Việc Làm">
            <a:extLst>
              <a:ext uri="{FF2B5EF4-FFF2-40B4-BE49-F238E27FC236}">
                <a16:creationId xmlns:a16="http://schemas.microsoft.com/office/drawing/2014/main" id="{E1AA8E0E-6C82-5CC9-A6E3-CBFC06884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3" name="AutoShape 4" descr="Business Communication Là Gì Và Làm Sao Để Đạt Hiệu Quả Cao? | Cẩm Nang  Việc Làm">
            <a:extLst>
              <a:ext uri="{FF2B5EF4-FFF2-40B4-BE49-F238E27FC236}">
                <a16:creationId xmlns:a16="http://schemas.microsoft.com/office/drawing/2014/main" id="{1ED52EEA-6479-22A9-3C72-5CA44DE74A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Business Communication Là Gì Và Làm Sao Để Đạt Hiệu Quả Cao? | Cẩm Nang  Việc Làm">
            <a:extLst>
              <a:ext uri="{FF2B5EF4-FFF2-40B4-BE49-F238E27FC236}">
                <a16:creationId xmlns:a16="http://schemas.microsoft.com/office/drawing/2014/main" id="{2C86EF74-6831-F158-7F2E-8E4E492B2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9668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41695565-6E1D-8CBA-D4EA-8245FC91363E}"/>
              </a:ext>
            </a:extLst>
          </p:cNvPr>
          <p:cNvGrpSpPr>
            <a:grpSpLocks/>
          </p:cNvGrpSpPr>
          <p:nvPr/>
        </p:nvGrpSpPr>
        <p:grpSpPr>
          <a:xfrm>
            <a:off x="584858" y="1293007"/>
            <a:ext cx="9244942" cy="1321680"/>
            <a:chOff x="-59104" y="-4494281"/>
            <a:chExt cx="9396984" cy="7940294"/>
          </a:xfrm>
          <a:effectLst/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86B1494-79C5-6F1C-96EA-CFE5BD39BBF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06484" y="1718834"/>
            <a:ext cx="792328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IS </a:t>
            </a: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HOME CREDIT 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5460" y="2790698"/>
            <a:ext cx="8223737" cy="144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buClr>
                <a:srgbClr val="3C4043"/>
              </a:buClr>
              <a:buSzPts val="1050"/>
            </a:pPr>
            <a:r>
              <a:rPr lang="en-US" sz="2800" kern="100" dirty="0">
                <a:solidFill>
                  <a:srgbClr val="FF2A48"/>
                </a:solidFill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Home Credit </a:t>
            </a:r>
            <a:r>
              <a:rPr lang="en-US" sz="2800" kern="100" dirty="0">
                <a:solidFill>
                  <a:srgbClr val="3C4043"/>
                </a:solidFill>
                <a:effectLst/>
                <a:latin typeface="Futura Medium" panose="020B0602020204020303" pitchFamily="34" charset="-79"/>
                <a:ea typeface="Aptos" panose="020B0004020202020204" pitchFamily="34" charset="0"/>
                <a:cs typeface="Futura Medium" panose="020B0602020204020303" pitchFamily="34" charset="-79"/>
              </a:rPr>
              <a:t>is a financial institution specializing in offering loans to individuals with limited or restricted access to traditional banking services.</a:t>
            </a:r>
            <a:endParaRPr lang="en-VN" sz="2800" kern="100" dirty="0">
              <a:solidFill>
                <a:srgbClr val="3C4043"/>
              </a:solidFill>
              <a:effectLst/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371557" y="0"/>
            <a:ext cx="7182512" cy="3378476"/>
            <a:chOff x="0" y="0"/>
            <a:chExt cx="9576682" cy="45046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75444" cy="4703445"/>
            </a:xfrm>
            <a:custGeom>
              <a:avLst/>
              <a:gdLst/>
              <a:ahLst/>
              <a:cxnLst/>
              <a:rect l="l" t="t" r="r" b="b"/>
              <a:pathLst>
                <a:path w="9775444" h="4703445">
                  <a:moveTo>
                    <a:pt x="0" y="0"/>
                  </a:moveTo>
                  <a:lnTo>
                    <a:pt x="5598287" y="0"/>
                  </a:lnTo>
                  <a:lnTo>
                    <a:pt x="8876665" y="1892808"/>
                  </a:lnTo>
                  <a:cubicBezTo>
                    <a:pt x="9546082" y="2279269"/>
                    <a:pt x="9775444" y="3135249"/>
                    <a:pt x="9388983" y="3804666"/>
                  </a:cubicBezTo>
                  <a:cubicBezTo>
                    <a:pt x="9002523" y="4474083"/>
                    <a:pt x="8146542" y="4703445"/>
                    <a:pt x="7477125" y="431698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03050" y="1163770"/>
            <a:ext cx="8184950" cy="9123230"/>
            <a:chOff x="0" y="0"/>
            <a:chExt cx="10910160" cy="12164306"/>
          </a:xfrm>
        </p:grpSpPr>
        <p:sp>
          <p:nvSpPr>
            <p:cNvPr id="7" name="Freeform 7"/>
            <p:cNvSpPr/>
            <p:nvPr/>
          </p:nvSpPr>
          <p:spPr>
            <a:xfrm>
              <a:off x="-654304" y="-40894"/>
              <a:ext cx="11564493" cy="12205208"/>
            </a:xfrm>
            <a:custGeom>
              <a:avLst/>
              <a:gdLst/>
              <a:ahLst/>
              <a:cxnLst/>
              <a:rect l="l" t="t" r="r" b="b"/>
              <a:pathLst>
                <a:path w="11564493" h="12205208">
                  <a:moveTo>
                    <a:pt x="5386451" y="42418"/>
                  </a:moveTo>
                  <a:cubicBezTo>
                    <a:pt x="6129147" y="61722"/>
                    <a:pt x="6877812" y="261366"/>
                    <a:pt x="7566533" y="659003"/>
                  </a:cubicBezTo>
                  <a:lnTo>
                    <a:pt x="11564493" y="2967228"/>
                  </a:lnTo>
                  <a:lnTo>
                    <a:pt x="11564493" y="12205208"/>
                  </a:lnTo>
                  <a:lnTo>
                    <a:pt x="9249410" y="12205208"/>
                  </a:lnTo>
                  <a:lnTo>
                    <a:pt x="9042019" y="12124309"/>
                  </a:lnTo>
                  <a:cubicBezTo>
                    <a:pt x="8900033" y="12060429"/>
                    <a:pt x="8759826" y="11988927"/>
                    <a:pt x="8622157" y="11909298"/>
                  </a:cubicBezTo>
                  <a:lnTo>
                    <a:pt x="2958846" y="8639683"/>
                  </a:lnTo>
                  <a:cubicBezTo>
                    <a:pt x="755142" y="7367270"/>
                    <a:pt x="0" y="4549267"/>
                    <a:pt x="1272413" y="2345436"/>
                  </a:cubicBezTo>
                  <a:cubicBezTo>
                    <a:pt x="2147189" y="830326"/>
                    <a:pt x="3752469" y="0"/>
                    <a:pt x="5386451" y="42418"/>
                  </a:cubicBezTo>
                  <a:close/>
                </a:path>
              </a:pathLst>
            </a:custGeom>
            <a:blipFill>
              <a:blip r:embed="rId2"/>
              <a:stretch>
                <a:fillRect l="-33673" r="-33673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1800000">
            <a:off x="12534517" y="8475859"/>
            <a:ext cx="2629551" cy="601176"/>
            <a:chOff x="0" y="0"/>
            <a:chExt cx="3506068" cy="8015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6089" cy="801624"/>
            </a:xfrm>
            <a:custGeom>
              <a:avLst/>
              <a:gdLst/>
              <a:ahLst/>
              <a:cxnLst/>
              <a:rect l="l" t="t" r="r" b="b"/>
              <a:pathLst>
                <a:path w="3506089" h="801624">
                  <a:moveTo>
                    <a:pt x="0" y="400812"/>
                  </a:moveTo>
                  <a:cubicBezTo>
                    <a:pt x="0" y="179451"/>
                    <a:pt x="179451" y="0"/>
                    <a:pt x="400812" y="0"/>
                  </a:cubicBezTo>
                  <a:lnTo>
                    <a:pt x="3105277" y="0"/>
                  </a:lnTo>
                  <a:cubicBezTo>
                    <a:pt x="3326638" y="0"/>
                    <a:pt x="3506089" y="179451"/>
                    <a:pt x="3506089" y="400812"/>
                  </a:cubicBezTo>
                  <a:cubicBezTo>
                    <a:pt x="3506089" y="622173"/>
                    <a:pt x="3326638" y="801624"/>
                    <a:pt x="3105277" y="801624"/>
                  </a:cubicBezTo>
                  <a:lnTo>
                    <a:pt x="400812" y="801624"/>
                  </a:lnTo>
                  <a:cubicBezTo>
                    <a:pt x="179451" y="801624"/>
                    <a:pt x="0" y="622173"/>
                    <a:pt x="0" y="40081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1800000">
            <a:off x="15257803" y="1541500"/>
            <a:ext cx="1750264" cy="1145520"/>
            <a:chOff x="0" y="0"/>
            <a:chExt cx="2333686" cy="1527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3625" cy="1527302"/>
            </a:xfrm>
            <a:custGeom>
              <a:avLst/>
              <a:gdLst/>
              <a:ahLst/>
              <a:cxnLst/>
              <a:rect l="l" t="t" r="r" b="b"/>
              <a:pathLst>
                <a:path w="2333625" h="1527302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569974" y="0"/>
                  </a:lnTo>
                  <a:cubicBezTo>
                    <a:pt x="1991741" y="0"/>
                    <a:pt x="2333625" y="341884"/>
                    <a:pt x="2333625" y="763651"/>
                  </a:cubicBezTo>
                  <a:cubicBezTo>
                    <a:pt x="2333625" y="1185418"/>
                    <a:pt x="1991741" y="1527302"/>
                    <a:pt x="1569974" y="1527302"/>
                  </a:cubicBezTo>
                  <a:lnTo>
                    <a:pt x="763651" y="1527302"/>
                  </a:lnTo>
                  <a:cubicBezTo>
                    <a:pt x="341884" y="1527302"/>
                    <a:pt x="0" y="1185418"/>
                    <a:pt x="0" y="7636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8C212255-FB9C-BBBA-7F2B-21B5E72EFB3A}"/>
              </a:ext>
            </a:extLst>
          </p:cNvPr>
          <p:cNvGrpSpPr>
            <a:grpSpLocks/>
          </p:cNvGrpSpPr>
          <p:nvPr/>
        </p:nvGrpSpPr>
        <p:grpSpPr>
          <a:xfrm>
            <a:off x="584858" y="5309250"/>
            <a:ext cx="9244942" cy="1321680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286AAA6-9390-109A-98A9-8E6BA0877DCB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11DDBA27-7329-71A8-59AF-08691B69932D}"/>
              </a:ext>
            </a:extLst>
          </p:cNvPr>
          <p:cNvSpPr txBox="1"/>
          <p:nvPr/>
        </p:nvSpPr>
        <p:spPr>
          <a:xfrm>
            <a:off x="1658461" y="5772519"/>
            <a:ext cx="68193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IS THE</a:t>
            </a: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MAIN PRODUCT ?</a:t>
            </a:r>
          </a:p>
          <a:p>
            <a:pPr algn="l">
              <a:lnSpc>
                <a:spcPts val="3600"/>
              </a:lnSpc>
            </a:pPr>
            <a:endParaRPr lang="en-US" sz="3200" dirty="0">
              <a:solidFill>
                <a:srgbClr val="EF233C"/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08C4DBC5-69CC-5A6C-1201-2588049D0036}"/>
              </a:ext>
            </a:extLst>
          </p:cNvPr>
          <p:cNvGrpSpPr>
            <a:grpSpLocks/>
          </p:cNvGrpSpPr>
          <p:nvPr/>
        </p:nvGrpSpPr>
        <p:grpSpPr>
          <a:xfrm>
            <a:off x="584858" y="7037245"/>
            <a:ext cx="2700000" cy="2160000"/>
            <a:chOff x="-59104" y="-4494281"/>
            <a:chExt cx="6836375" cy="7940294"/>
          </a:xfrm>
          <a:solidFill>
            <a:srgbClr val="EF243C">
              <a:alpha val="95082"/>
            </a:srgbClr>
          </a:solidFill>
          <a:effectLst/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2020D684-42CD-3006-E914-3BA9D66C9A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6836375" cy="7940294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3200" b="1" dirty="0">
                  <a:solidFill>
                    <a:schemeClr val="bg1"/>
                  </a:solidFill>
                </a:rPr>
                <a:t>POS CASH</a:t>
              </a:r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4A7F3E0B-09F6-090A-C7B0-9E5AE957E84D}"/>
              </a:ext>
            </a:extLst>
          </p:cNvPr>
          <p:cNvGrpSpPr>
            <a:grpSpLocks/>
          </p:cNvGrpSpPr>
          <p:nvPr/>
        </p:nvGrpSpPr>
        <p:grpSpPr>
          <a:xfrm>
            <a:off x="3857329" y="7033563"/>
            <a:ext cx="2700000" cy="2160000"/>
            <a:chOff x="-1767573" y="-4597774"/>
            <a:chExt cx="6741670" cy="7924716"/>
          </a:xfrm>
          <a:solidFill>
            <a:srgbClr val="EF243C">
              <a:alpha val="80111"/>
            </a:srgbClr>
          </a:solidFill>
          <a:effectLst/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C840C962-5EC9-50D1-314A-AD7D93180C9C}"/>
                </a:ext>
              </a:extLst>
            </p:cNvPr>
            <p:cNvSpPr>
              <a:spLocks/>
            </p:cNvSpPr>
            <p:nvPr/>
          </p:nvSpPr>
          <p:spPr>
            <a:xfrm>
              <a:off x="-1767573" y="-4597774"/>
              <a:ext cx="6741670" cy="7924716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2800" b="1" dirty="0">
                  <a:solidFill>
                    <a:schemeClr val="bg1"/>
                  </a:solidFill>
                </a:rPr>
                <a:t>INSTALLMENT</a:t>
              </a:r>
              <a:endParaRPr lang="en-V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5DFD66BB-C2FD-554B-F519-0499375CD759}"/>
              </a:ext>
            </a:extLst>
          </p:cNvPr>
          <p:cNvGrpSpPr>
            <a:grpSpLocks/>
          </p:cNvGrpSpPr>
          <p:nvPr/>
        </p:nvGrpSpPr>
        <p:grpSpPr>
          <a:xfrm>
            <a:off x="7129800" y="7037245"/>
            <a:ext cx="2700000" cy="2160000"/>
            <a:chOff x="1049257" y="-4494281"/>
            <a:chExt cx="7681182" cy="8048116"/>
          </a:xfrm>
          <a:solidFill>
            <a:schemeClr val="bg1">
              <a:lumMod val="50000"/>
              <a:alpha val="69824"/>
            </a:schemeClr>
          </a:solidFill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A2612EFA-20CB-F503-CCE6-C550261A5416}"/>
                </a:ext>
              </a:extLst>
            </p:cNvPr>
            <p:cNvSpPr>
              <a:spLocks/>
            </p:cNvSpPr>
            <p:nvPr/>
          </p:nvSpPr>
          <p:spPr>
            <a:xfrm>
              <a:off x="1049257" y="-4494281"/>
              <a:ext cx="7681182" cy="8048116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2800" b="1" dirty="0">
                  <a:solidFill>
                    <a:schemeClr val="bg1"/>
                  </a:solidFill>
                </a:rPr>
                <a:t>CREDIT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36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">
            <a:extLst>
              <a:ext uri="{FF2B5EF4-FFF2-40B4-BE49-F238E27FC236}">
                <a16:creationId xmlns:a16="http://schemas.microsoft.com/office/drawing/2014/main" id="{62E3C335-4489-7F27-30EE-93EE8E456C96}"/>
              </a:ext>
            </a:extLst>
          </p:cNvPr>
          <p:cNvGrpSpPr>
            <a:grpSpLocks/>
          </p:cNvGrpSpPr>
          <p:nvPr/>
        </p:nvGrpSpPr>
        <p:grpSpPr>
          <a:xfrm>
            <a:off x="9287060" y="5711143"/>
            <a:ext cx="8311906" cy="1488280"/>
            <a:chOff x="-59104" y="-4494281"/>
            <a:chExt cx="9396984" cy="7940294"/>
          </a:xfrm>
          <a:effectLst/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5C55B49D-C0BB-3FB9-7477-731F2B78B60F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88F8A6B9-02A0-3734-E9AA-454A13E3E47D}"/>
              </a:ext>
            </a:extLst>
          </p:cNvPr>
          <p:cNvGrpSpPr>
            <a:grpSpLocks/>
          </p:cNvGrpSpPr>
          <p:nvPr/>
        </p:nvGrpSpPr>
        <p:grpSpPr>
          <a:xfrm>
            <a:off x="9144000" y="952648"/>
            <a:ext cx="8311906" cy="1488280"/>
            <a:chOff x="-59104" y="-4494281"/>
            <a:chExt cx="9396984" cy="7940294"/>
          </a:xfrm>
          <a:effectLst/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AACF7FCC-26D2-832D-F61F-C732F4C01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2846954" y="1958542"/>
            <a:ext cx="2245834" cy="2046292"/>
            <a:chOff x="0" y="0"/>
            <a:chExt cx="2994446" cy="2728390"/>
          </a:xfrm>
        </p:grpSpPr>
        <p:sp>
          <p:nvSpPr>
            <p:cNvPr id="3" name="Freeform 3"/>
            <p:cNvSpPr/>
            <p:nvPr/>
          </p:nvSpPr>
          <p:spPr>
            <a:xfrm>
              <a:off x="-167894" y="-13081"/>
              <a:ext cx="3330194" cy="2909316"/>
            </a:xfrm>
            <a:custGeom>
              <a:avLst/>
              <a:gdLst/>
              <a:ahLst/>
              <a:cxnLst/>
              <a:rect l="l" t="t" r="r" b="b"/>
              <a:pathLst>
                <a:path w="3330194" h="2909316">
                  <a:moveTo>
                    <a:pt x="1268095" y="16002"/>
                  </a:moveTo>
                  <a:cubicBezTo>
                    <a:pt x="1495298" y="0"/>
                    <a:pt x="1729486" y="49276"/>
                    <a:pt x="1941576" y="171704"/>
                  </a:cubicBezTo>
                  <a:lnTo>
                    <a:pt x="2570988" y="535051"/>
                  </a:lnTo>
                  <a:cubicBezTo>
                    <a:pt x="3136519" y="861568"/>
                    <a:pt x="3330194" y="1584706"/>
                    <a:pt x="3003804" y="2150110"/>
                  </a:cubicBezTo>
                  <a:cubicBezTo>
                    <a:pt x="2677414" y="2715514"/>
                    <a:pt x="1954276" y="2909316"/>
                    <a:pt x="1388745" y="2582799"/>
                  </a:cubicBezTo>
                  <a:lnTo>
                    <a:pt x="759206" y="2219452"/>
                  </a:lnTo>
                  <a:cubicBezTo>
                    <a:pt x="193802" y="1892935"/>
                    <a:pt x="0" y="1169924"/>
                    <a:pt x="326517" y="604393"/>
                  </a:cubicBezTo>
                  <a:cubicBezTo>
                    <a:pt x="530479" y="250952"/>
                    <a:pt x="889508" y="42799"/>
                    <a:pt x="1268095" y="1600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792641" y="3419764"/>
            <a:ext cx="3783654" cy="3447471"/>
            <a:chOff x="0" y="0"/>
            <a:chExt cx="5044872" cy="4596628"/>
          </a:xfrm>
        </p:grpSpPr>
        <p:sp>
          <p:nvSpPr>
            <p:cNvPr id="5" name="Freeform 5"/>
            <p:cNvSpPr/>
            <p:nvPr/>
          </p:nvSpPr>
          <p:spPr>
            <a:xfrm>
              <a:off x="-282829" y="-22098"/>
              <a:ext cx="5610606" cy="4901565"/>
            </a:xfrm>
            <a:custGeom>
              <a:avLst/>
              <a:gdLst/>
              <a:ahLst/>
              <a:cxnLst/>
              <a:rect l="l" t="t" r="r" b="b"/>
              <a:pathLst>
                <a:path w="5610606" h="4901565">
                  <a:moveTo>
                    <a:pt x="2136394" y="27051"/>
                  </a:moveTo>
                  <a:cubicBezTo>
                    <a:pt x="2519045" y="0"/>
                    <a:pt x="2913634" y="83058"/>
                    <a:pt x="3270885" y="289306"/>
                  </a:cubicBezTo>
                  <a:lnTo>
                    <a:pt x="4331462" y="901573"/>
                  </a:lnTo>
                  <a:cubicBezTo>
                    <a:pt x="5284089" y="1451610"/>
                    <a:pt x="5610606" y="2669794"/>
                    <a:pt x="5060569" y="3622421"/>
                  </a:cubicBezTo>
                  <a:cubicBezTo>
                    <a:pt x="4510532" y="4575048"/>
                    <a:pt x="3292348" y="4901565"/>
                    <a:pt x="2339594" y="4351528"/>
                  </a:cubicBezTo>
                  <a:lnTo>
                    <a:pt x="1279017" y="3739261"/>
                  </a:lnTo>
                  <a:cubicBezTo>
                    <a:pt x="326390" y="3189224"/>
                    <a:pt x="0" y="1971040"/>
                    <a:pt x="550037" y="1018286"/>
                  </a:cubicBezTo>
                  <a:cubicBezTo>
                    <a:pt x="893826" y="422910"/>
                    <a:pt x="1498600" y="72136"/>
                    <a:pt x="2136394" y="27051"/>
                  </a:cubicBezTo>
                  <a:close/>
                </a:path>
              </a:pathLst>
            </a:custGeom>
            <a:blipFill>
              <a:blip r:embed="rId2"/>
              <a:stretch>
                <a:fillRect l="-18378" r="-1837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64403" y="6291972"/>
            <a:ext cx="2245834" cy="2046293"/>
            <a:chOff x="0" y="0"/>
            <a:chExt cx="2994446" cy="2728390"/>
          </a:xfrm>
        </p:grpSpPr>
        <p:sp>
          <p:nvSpPr>
            <p:cNvPr id="7" name="Freeform 7"/>
            <p:cNvSpPr/>
            <p:nvPr/>
          </p:nvSpPr>
          <p:spPr>
            <a:xfrm>
              <a:off x="-167894" y="-13081"/>
              <a:ext cx="3330194" cy="2909316"/>
            </a:xfrm>
            <a:custGeom>
              <a:avLst/>
              <a:gdLst/>
              <a:ahLst/>
              <a:cxnLst/>
              <a:rect l="l" t="t" r="r" b="b"/>
              <a:pathLst>
                <a:path w="3330194" h="2909316">
                  <a:moveTo>
                    <a:pt x="1268095" y="16002"/>
                  </a:moveTo>
                  <a:cubicBezTo>
                    <a:pt x="1495298" y="0"/>
                    <a:pt x="1729486" y="49276"/>
                    <a:pt x="1941576" y="171704"/>
                  </a:cubicBezTo>
                  <a:lnTo>
                    <a:pt x="2570988" y="535051"/>
                  </a:lnTo>
                  <a:cubicBezTo>
                    <a:pt x="3136519" y="861568"/>
                    <a:pt x="3330194" y="1584706"/>
                    <a:pt x="3003804" y="2150110"/>
                  </a:cubicBezTo>
                  <a:cubicBezTo>
                    <a:pt x="2677414" y="2715514"/>
                    <a:pt x="1954276" y="2909316"/>
                    <a:pt x="1388745" y="2582799"/>
                  </a:cubicBezTo>
                  <a:lnTo>
                    <a:pt x="759206" y="2219452"/>
                  </a:lnTo>
                  <a:cubicBezTo>
                    <a:pt x="193802" y="1892935"/>
                    <a:pt x="0" y="1169924"/>
                    <a:pt x="326517" y="604393"/>
                  </a:cubicBezTo>
                  <a:cubicBezTo>
                    <a:pt x="530479" y="250952"/>
                    <a:pt x="889508" y="42799"/>
                    <a:pt x="1268095" y="1600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0974" y="3419764"/>
            <a:ext cx="3783654" cy="3447471"/>
            <a:chOff x="0" y="0"/>
            <a:chExt cx="5044872" cy="4596628"/>
          </a:xfrm>
        </p:grpSpPr>
        <p:sp>
          <p:nvSpPr>
            <p:cNvPr id="9" name="Freeform 9"/>
            <p:cNvSpPr/>
            <p:nvPr/>
          </p:nvSpPr>
          <p:spPr>
            <a:xfrm>
              <a:off x="-282829" y="-22098"/>
              <a:ext cx="5610606" cy="4901565"/>
            </a:xfrm>
            <a:custGeom>
              <a:avLst/>
              <a:gdLst/>
              <a:ahLst/>
              <a:cxnLst/>
              <a:rect l="l" t="t" r="r" b="b"/>
              <a:pathLst>
                <a:path w="5610606" h="4901565">
                  <a:moveTo>
                    <a:pt x="2136394" y="27051"/>
                  </a:moveTo>
                  <a:cubicBezTo>
                    <a:pt x="2519045" y="0"/>
                    <a:pt x="2913634" y="83058"/>
                    <a:pt x="3270885" y="289306"/>
                  </a:cubicBezTo>
                  <a:lnTo>
                    <a:pt x="4331462" y="901573"/>
                  </a:lnTo>
                  <a:cubicBezTo>
                    <a:pt x="5284089" y="1451610"/>
                    <a:pt x="5610606" y="2669794"/>
                    <a:pt x="5060569" y="3622421"/>
                  </a:cubicBezTo>
                  <a:cubicBezTo>
                    <a:pt x="4510532" y="4575048"/>
                    <a:pt x="3292348" y="4901565"/>
                    <a:pt x="2339594" y="4351528"/>
                  </a:cubicBezTo>
                  <a:lnTo>
                    <a:pt x="1279017" y="3739261"/>
                  </a:lnTo>
                  <a:cubicBezTo>
                    <a:pt x="326390" y="3189224"/>
                    <a:pt x="0" y="1971040"/>
                    <a:pt x="550037" y="1018286"/>
                  </a:cubicBezTo>
                  <a:cubicBezTo>
                    <a:pt x="893826" y="422910"/>
                    <a:pt x="1498600" y="72136"/>
                    <a:pt x="2136394" y="27051"/>
                  </a:cubicBezTo>
                  <a:close/>
                </a:path>
              </a:pathLst>
            </a:custGeom>
            <a:blipFill>
              <a:blip r:embed="rId3"/>
              <a:stretch>
                <a:fillRect l="-18378" r="-1837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433298" y="6865033"/>
            <a:ext cx="708014" cy="975958"/>
          </a:xfrm>
          <a:custGeom>
            <a:avLst/>
            <a:gdLst/>
            <a:ahLst/>
            <a:cxnLst/>
            <a:rect l="l" t="t" r="r" b="b"/>
            <a:pathLst>
              <a:path w="708014" h="975958">
                <a:moveTo>
                  <a:pt x="0" y="0"/>
                </a:moveTo>
                <a:lnTo>
                  <a:pt x="708013" y="0"/>
                </a:lnTo>
                <a:lnTo>
                  <a:pt x="708013" y="975958"/>
                </a:lnTo>
                <a:lnTo>
                  <a:pt x="0" y="97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3534735" y="2395836"/>
            <a:ext cx="926884" cy="1125355"/>
          </a:xfrm>
          <a:custGeom>
            <a:avLst/>
            <a:gdLst/>
            <a:ahLst/>
            <a:cxnLst/>
            <a:rect l="l" t="t" r="r" b="b"/>
            <a:pathLst>
              <a:path w="926884" h="1125355">
                <a:moveTo>
                  <a:pt x="0" y="0"/>
                </a:moveTo>
                <a:lnTo>
                  <a:pt x="926884" y="0"/>
                </a:lnTo>
                <a:lnTo>
                  <a:pt x="926884" y="1125355"/>
                </a:lnTo>
                <a:lnTo>
                  <a:pt x="0" y="1125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TextBox 12"/>
          <p:cNvSpPr txBox="1"/>
          <p:nvPr/>
        </p:nvSpPr>
        <p:spPr>
          <a:xfrm>
            <a:off x="9640858" y="1465955"/>
            <a:ext cx="760431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HOW DOES </a:t>
            </a: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HOME CREDIT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WORK?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26137" y="6224450"/>
            <a:ext cx="543375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WHAT IS </a:t>
            </a:r>
            <a:r>
              <a:rPr lang="en-US" sz="3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THE MISSION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?</a:t>
            </a:r>
            <a:endParaRPr lang="en-US" sz="3000" dirty="0">
              <a:solidFill>
                <a:schemeClr val="bg1">
                  <a:lumMod val="50000"/>
                </a:schemeClr>
              </a:solidFill>
              <a:latin typeface="Futura Ultra-Bold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6745A5D2-EE81-701C-6127-464760F918FA}"/>
              </a:ext>
            </a:extLst>
          </p:cNvPr>
          <p:cNvGrpSpPr>
            <a:grpSpLocks/>
          </p:cNvGrpSpPr>
          <p:nvPr/>
        </p:nvGrpSpPr>
        <p:grpSpPr>
          <a:xfrm>
            <a:off x="9140656" y="2781370"/>
            <a:ext cx="1768261" cy="1676329"/>
            <a:chOff x="-1600081" y="-2398107"/>
            <a:chExt cx="6836375" cy="7940294"/>
          </a:xfrm>
          <a:solidFill>
            <a:srgbClr val="EF243C"/>
          </a:solidFill>
          <a:effectLst/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26F4BEC-73DD-55E0-1031-27D5D7BC5BBB}"/>
                </a:ext>
              </a:extLst>
            </p:cNvPr>
            <p:cNvSpPr>
              <a:spLocks/>
            </p:cNvSpPr>
            <p:nvPr/>
          </p:nvSpPr>
          <p:spPr>
            <a:xfrm>
              <a:off x="-1600081" y="-2398107"/>
              <a:ext cx="6836375" cy="7940294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2400" b="1" dirty="0">
                  <a:solidFill>
                    <a:schemeClr val="bg1"/>
                  </a:solidFill>
                </a:rPr>
                <a:t>Receive application</a:t>
              </a:r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F1974CD4-D5D7-AB95-1DDD-04E8032DEE6B}"/>
              </a:ext>
            </a:extLst>
          </p:cNvPr>
          <p:cNvGrpSpPr>
            <a:grpSpLocks/>
          </p:cNvGrpSpPr>
          <p:nvPr/>
        </p:nvGrpSpPr>
        <p:grpSpPr>
          <a:xfrm>
            <a:off x="11326005" y="2785058"/>
            <a:ext cx="1768261" cy="1672642"/>
            <a:chOff x="-1600081" y="-2398107"/>
            <a:chExt cx="6836375" cy="7940294"/>
          </a:xfrm>
          <a:solidFill>
            <a:srgbClr val="EF243C">
              <a:alpha val="85328"/>
            </a:srgbClr>
          </a:solidFill>
          <a:effectLst/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CB159E3-DBF6-2DB7-36AB-7B22C062D5CE}"/>
                </a:ext>
              </a:extLst>
            </p:cNvPr>
            <p:cNvSpPr>
              <a:spLocks/>
            </p:cNvSpPr>
            <p:nvPr/>
          </p:nvSpPr>
          <p:spPr>
            <a:xfrm>
              <a:off x="-1600081" y="-2398107"/>
              <a:ext cx="6836375" cy="7940294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VN" sz="2400" b="1" dirty="0">
                  <a:solidFill>
                    <a:schemeClr val="bg1"/>
                  </a:solidFill>
                </a:rPr>
                <a:t>Review</a:t>
              </a:r>
            </a:p>
            <a:p>
              <a:pPr algn="ctr"/>
              <a:r>
                <a:rPr lang="en-VN" sz="2400" b="1" dirty="0">
                  <a:solidFill>
                    <a:schemeClr val="bg1"/>
                  </a:solidFill>
                </a:rPr>
                <a:t> &amp;</a:t>
              </a:r>
            </a:p>
            <a:p>
              <a:pPr algn="ctr"/>
              <a:r>
                <a:rPr lang="en-VN" sz="2400" b="1" dirty="0">
                  <a:solidFill>
                    <a:schemeClr val="bg1"/>
                  </a:solidFill>
                </a:rPr>
                <a:t>Evaluation</a:t>
              </a:r>
            </a:p>
          </p:txBody>
        </p:sp>
      </p:grpSp>
      <p:sp>
        <p:nvSpPr>
          <p:cNvPr id="23" name="Freeform 3">
            <a:extLst>
              <a:ext uri="{FF2B5EF4-FFF2-40B4-BE49-F238E27FC236}">
                <a16:creationId xmlns:a16="http://schemas.microsoft.com/office/drawing/2014/main" id="{AC0C8BC8-3FBE-5A88-CF45-A7CFFEF8DF5D}"/>
              </a:ext>
            </a:extLst>
          </p:cNvPr>
          <p:cNvSpPr>
            <a:spLocks/>
          </p:cNvSpPr>
          <p:nvPr/>
        </p:nvSpPr>
        <p:spPr>
          <a:xfrm>
            <a:off x="13506825" y="2795863"/>
            <a:ext cx="1768261" cy="1655550"/>
          </a:xfrm>
          <a:prstGeom prst="roundRect">
            <a:avLst/>
          </a:prstGeom>
          <a:solidFill>
            <a:srgbClr val="EF243C">
              <a:alpha val="69844"/>
            </a:srgbClr>
          </a:solidFill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Disburse</a:t>
            </a:r>
            <a:endParaRPr lang="en-VN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66156D-4398-B221-D09F-584AA12E9144}"/>
              </a:ext>
            </a:extLst>
          </p:cNvPr>
          <p:cNvSpPr txBox="1"/>
          <p:nvPr/>
        </p:nvSpPr>
        <p:spPr>
          <a:xfrm>
            <a:off x="10874200" y="3391227"/>
            <a:ext cx="47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solidFill>
                  <a:srgbClr val="EF243C"/>
                </a:solidFill>
                <a:latin typeface="Fira Sans" panose="020B0503050000020004" pitchFamily="34" charset="0"/>
              </a:rPr>
              <a:t>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A7E3A-E9A1-61CB-82A6-B38C88372A59}"/>
              </a:ext>
            </a:extLst>
          </p:cNvPr>
          <p:cNvSpPr txBox="1"/>
          <p:nvPr/>
        </p:nvSpPr>
        <p:spPr>
          <a:xfrm>
            <a:off x="15244898" y="3370053"/>
            <a:ext cx="47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solidFill>
                  <a:srgbClr val="EF243C"/>
                </a:solidFill>
                <a:latin typeface="Fira Sans" panose="020B0503050000020004" pitchFamily="34" charset="0"/>
              </a:rPr>
              <a:t>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D499C-0B73-6FB0-EDD4-7A9C53264D40}"/>
              </a:ext>
            </a:extLst>
          </p:cNvPr>
          <p:cNvSpPr txBox="1"/>
          <p:nvPr/>
        </p:nvSpPr>
        <p:spPr>
          <a:xfrm>
            <a:off x="13059549" y="3380640"/>
            <a:ext cx="472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solidFill>
                  <a:srgbClr val="EF243C"/>
                </a:solidFill>
                <a:latin typeface="Fira Sans" panose="020B0503050000020004" pitchFamily="34" charset="0"/>
              </a:rPr>
              <a:t>➤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E0F0384-619A-0307-976D-41AA9CA23D83}"/>
              </a:ext>
            </a:extLst>
          </p:cNvPr>
          <p:cNvSpPr/>
          <p:nvPr/>
        </p:nvSpPr>
        <p:spPr>
          <a:xfrm>
            <a:off x="14259189" y="8476244"/>
            <a:ext cx="1015897" cy="759665"/>
          </a:xfrm>
          <a:prstGeom prst="rightArrow">
            <a:avLst/>
          </a:prstGeom>
          <a:solidFill>
            <a:srgbClr val="EF243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FF0000"/>
              </a:solidFill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89580D54-285E-8F97-0BBE-2F95F59391B1}"/>
              </a:ext>
            </a:extLst>
          </p:cNvPr>
          <p:cNvGrpSpPr>
            <a:grpSpLocks/>
          </p:cNvGrpSpPr>
          <p:nvPr/>
        </p:nvGrpSpPr>
        <p:grpSpPr>
          <a:xfrm>
            <a:off x="15514956" y="7769359"/>
            <a:ext cx="2084010" cy="2128186"/>
            <a:chOff x="-1600081" y="-2398107"/>
            <a:chExt cx="6836375" cy="7940294"/>
          </a:xfrm>
          <a:solidFill>
            <a:srgbClr val="EF243C"/>
          </a:solidFill>
          <a:effectLst/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9CD77538-FC67-8A7B-1FA9-7AE8817B0C04}"/>
                </a:ext>
              </a:extLst>
            </p:cNvPr>
            <p:cNvSpPr>
              <a:spLocks/>
            </p:cNvSpPr>
            <p:nvPr/>
          </p:nvSpPr>
          <p:spPr>
            <a:xfrm>
              <a:off x="-1600081" y="-2398107"/>
              <a:ext cx="6836375" cy="7940294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Mitigating risk while maintaining business growth</a:t>
              </a:r>
              <a:endParaRPr lang="en-VN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24" name="Freeform 3">
            <a:extLst>
              <a:ext uri="{FF2B5EF4-FFF2-40B4-BE49-F238E27FC236}">
                <a16:creationId xmlns:a16="http://schemas.microsoft.com/office/drawing/2014/main" id="{D42EEC98-3BDB-B6FD-F0CB-85C23B3CB9A2}"/>
              </a:ext>
            </a:extLst>
          </p:cNvPr>
          <p:cNvSpPr>
            <a:spLocks/>
          </p:cNvSpPr>
          <p:nvPr/>
        </p:nvSpPr>
        <p:spPr>
          <a:xfrm>
            <a:off x="15687645" y="2778771"/>
            <a:ext cx="1768261" cy="1655550"/>
          </a:xfrm>
          <a:prstGeom prst="roundRect">
            <a:avLst/>
          </a:prstGeom>
          <a:solidFill>
            <a:schemeClr val="bg1">
              <a:lumMod val="50000"/>
              <a:alpha val="40245"/>
            </a:schemeClr>
          </a:solidFill>
        </p:spPr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Monitors</a:t>
            </a:r>
            <a:endParaRPr lang="en-VN" sz="2400" b="1" dirty="0">
              <a:solidFill>
                <a:schemeClr val="bg1"/>
              </a:solidFill>
            </a:endParaRP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D8B8AF13-7517-FB68-19D8-289FC9E93FB6}"/>
              </a:ext>
            </a:extLst>
          </p:cNvPr>
          <p:cNvSpPr>
            <a:spLocks/>
          </p:cNvSpPr>
          <p:nvPr/>
        </p:nvSpPr>
        <p:spPr>
          <a:xfrm>
            <a:off x="9342407" y="7764255"/>
            <a:ext cx="4512295" cy="907992"/>
          </a:xfrm>
          <a:prstGeom prst="roundRect">
            <a:avLst/>
          </a:prstGeom>
          <a:solidFill>
            <a:schemeClr val="bg1">
              <a:lumMod val="50000"/>
              <a:alpha val="40245"/>
            </a:schemeClr>
          </a:solidFill>
        </p:spPr>
        <p:txBody>
          <a:bodyPr anchor="ctr"/>
          <a:lstStyle/>
          <a:p>
            <a:pPr algn="ctr"/>
            <a:r>
              <a:rPr lang="en-US" sz="2000" dirty="0">
                <a:solidFill>
                  <a:srgbClr val="EF243C"/>
                </a:solidFill>
              </a:rPr>
              <a:t>Reduce the rate of financial loss </a:t>
            </a:r>
            <a:r>
              <a:rPr lang="en-US" sz="2000" dirty="0"/>
              <a:t>from customers who are facing difficulties</a:t>
            </a:r>
            <a:endParaRPr lang="en-VN" sz="2000" b="1" dirty="0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9278D0B9-34C2-1506-78DB-6ADF1AF5C7D3}"/>
              </a:ext>
            </a:extLst>
          </p:cNvPr>
          <p:cNvSpPr>
            <a:spLocks/>
          </p:cNvSpPr>
          <p:nvPr/>
        </p:nvSpPr>
        <p:spPr>
          <a:xfrm>
            <a:off x="9342407" y="9057674"/>
            <a:ext cx="4512295" cy="839871"/>
          </a:xfrm>
          <a:prstGeom prst="roundRect">
            <a:avLst/>
          </a:prstGeom>
          <a:solidFill>
            <a:schemeClr val="bg1">
              <a:lumMod val="50000"/>
              <a:alpha val="40245"/>
            </a:schemeClr>
          </a:solidFill>
        </p:spPr>
        <p:txBody>
          <a:bodyPr anchor="ctr"/>
          <a:lstStyle/>
          <a:p>
            <a:pPr algn="ctr"/>
            <a:r>
              <a:rPr lang="en-US" sz="2000" dirty="0">
                <a:solidFill>
                  <a:srgbClr val="EF243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Build a model to predict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if customers will struggle with loan repayment</a:t>
            </a:r>
            <a:endParaRPr lang="en-VN"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 animBg="1"/>
      <p:bldP spid="25" grpId="0"/>
      <p:bldP spid="27" grpId="0"/>
      <p:bldP spid="26" grpId="0"/>
      <p:bldP spid="36" grpId="0" animBg="1"/>
      <p:bldP spid="24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BD6F610AEA7745A4F41C9AF93BD739" ma:contentTypeVersion="12" ma:contentTypeDescription="Create a new document." ma:contentTypeScope="" ma:versionID="9270254c699f38d3479c8338885e0c53">
  <xsd:schema xmlns:xsd="http://www.w3.org/2001/XMLSchema" xmlns:xs="http://www.w3.org/2001/XMLSchema" xmlns:p="http://schemas.microsoft.com/office/2006/metadata/properties" xmlns:ns2="4ad1f080-14c0-4024-a6a4-1b40cd233ef4" xmlns:ns3="1f800ba0-d4dd-4895-9a8f-165ba31aa31a" targetNamespace="http://schemas.microsoft.com/office/2006/metadata/properties" ma:root="true" ma:fieldsID="e58b3533c810f93cb94de97b670c88b7" ns2:_="" ns3:_="">
    <xsd:import namespace="4ad1f080-14c0-4024-a6a4-1b40cd233ef4"/>
    <xsd:import namespace="1f800ba0-d4dd-4895-9a8f-165ba31aa31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d1f080-14c0-4024-a6a4-1b40cd233ef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7df13b99-5875-432b-883b-5e02409e07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00ba0-d4dd-4895-9a8f-165ba31aa31a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a5895eea-8db6-4f6f-80c9-f9cab9d62c21}" ma:internalName="TaxCatchAll" ma:showField="CatchAllData" ma:web="1f800ba0-d4dd-4895-9a8f-165ba31aa3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F9CC0F-D218-4610-A159-DF199DEB9B0B}"/>
</file>

<file path=customXml/itemProps2.xml><?xml version="1.0" encoding="utf-8"?>
<ds:datastoreItem xmlns:ds="http://schemas.openxmlformats.org/officeDocument/2006/customXml" ds:itemID="{7A00EDFE-7B26-4228-AEF9-7CE3459DB55E}"/>
</file>

<file path=docProps/app.xml><?xml version="1.0" encoding="utf-8"?>
<Properties xmlns="http://schemas.openxmlformats.org/officeDocument/2006/extended-properties" xmlns:vt="http://schemas.openxmlformats.org/officeDocument/2006/docPropsVTypes">
  <TotalTime>11444</TotalTime>
  <Words>974</Words>
  <Application>Microsoft Macintosh PowerPoint</Application>
  <PresentationFormat>Custom</PresentationFormat>
  <Paragraphs>233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Aptos</vt:lpstr>
      <vt:lpstr>Futura Ultra-Bold</vt:lpstr>
      <vt:lpstr>Helvetica Neue</vt:lpstr>
      <vt:lpstr>Arial</vt:lpstr>
      <vt:lpstr>Futura</vt:lpstr>
      <vt:lpstr>Fira Sans</vt:lpstr>
      <vt:lpstr>Futura Medium</vt:lpstr>
      <vt:lpstr>Fira Sans Extra Condensed</vt:lpstr>
      <vt:lpstr>Roboto</vt:lpstr>
      <vt:lpstr>Calibri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Business Marketing Presentation</dc:title>
  <cp:lastModifiedBy>Đỗ Hoàng Anh</cp:lastModifiedBy>
  <cp:revision>18</cp:revision>
  <dcterms:created xsi:type="dcterms:W3CDTF">2006-08-16T00:00:00Z</dcterms:created>
  <dcterms:modified xsi:type="dcterms:W3CDTF">2024-09-15T13:43:50Z</dcterms:modified>
  <dc:identifier>DAGPUBXiKBo</dc:identifier>
</cp:coreProperties>
</file>